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gif" ContentType="image/gif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handoutMasterIdLst>
    <p:handoutMasterId r:id="rId14"/>
  </p:handoutMasterIdLst>
  <p:sldIdLst>
    <p:sldId id="256" r:id="rId3"/>
    <p:sldId id="368" r:id="rId4"/>
    <p:sldId id="384" r:id="rId5"/>
    <p:sldId id="385" r:id="rId6"/>
    <p:sldId id="377" r:id="rId7"/>
    <p:sldId id="363" r:id="rId8"/>
    <p:sldId id="357" r:id="rId10"/>
    <p:sldId id="366" r:id="rId11"/>
    <p:sldId id="382" r:id="rId12"/>
    <p:sldId id="375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swang" initials="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7" autoAdjust="0"/>
    <p:restoredTop sz="95142" autoAdjust="0"/>
  </p:normalViewPr>
  <p:slideViewPr>
    <p:cSldViewPr snapToGrid="0">
      <p:cViewPr>
        <p:scale>
          <a:sx n="91" d="100"/>
          <a:sy n="91" d="100"/>
        </p:scale>
        <p:origin x="63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34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handoutMaster" Target="handoutMasters/handoutMaster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CD3E01-6A6C-4AFB-A509-3ACFC70AFC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2E1457-1F65-43C2-A506-7FC80E1C3FC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2E1457-1F65-43C2-A506-7FC80E1C3FC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22833"/>
            <a:ext cx="10515600" cy="666609"/>
          </a:xfrm>
        </p:spPr>
        <p:txBody>
          <a:bodyPr/>
          <a:lstStyle>
            <a:lvl1pPr>
              <a:defRPr b="1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785024"/>
            <a:ext cx="12192000" cy="1800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B2B9C8-16A1-6944-9507-F6DACAE53D81}" type="datetimeFigureOut">
              <a:rPr lang="en-US" altLang="zh-CN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5BD97-72DA-AC44-9B02-0A9F35A7CE4C}" type="slidenum">
              <a:rPr lang="en-US" altLang="zh-CN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4.xml"/><Relationship Id="rId6" Type="http://schemas.openxmlformats.org/officeDocument/2006/relationships/image" Target="../media/image4.jpeg"/><Relationship Id="rId5" Type="http://schemas.openxmlformats.org/officeDocument/2006/relationships/tags" Target="../tags/tag3.xml"/><Relationship Id="rId4" Type="http://schemas.openxmlformats.org/officeDocument/2006/relationships/image" Target="../media/image3.png"/><Relationship Id="rId3" Type="http://schemas.openxmlformats.org/officeDocument/2006/relationships/tags" Target="../tags/tag2.xml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tags" Target="../tags/tag9.xml"/><Relationship Id="rId7" Type="http://schemas.openxmlformats.org/officeDocument/2006/relationships/image" Target="../media/image6.png"/><Relationship Id="rId6" Type="http://schemas.openxmlformats.org/officeDocument/2006/relationships/tags" Target="../tags/tag8.xml"/><Relationship Id="rId5" Type="http://schemas.openxmlformats.org/officeDocument/2006/relationships/image" Target="../media/image5.png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image" Target="../media/image4.jpeg"/><Relationship Id="rId11" Type="http://schemas.openxmlformats.org/officeDocument/2006/relationships/slideLayout" Target="../slideLayouts/slideLayout2.xml"/><Relationship Id="rId10" Type="http://schemas.openxmlformats.org/officeDocument/2006/relationships/tags" Target="../tags/tag11.xml"/><Relationship Id="rId1" Type="http://schemas.openxmlformats.org/officeDocument/2006/relationships/tags" Target="../tags/tag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15.xml"/><Relationship Id="rId6" Type="http://schemas.openxmlformats.org/officeDocument/2006/relationships/image" Target="../media/image4.jpeg"/><Relationship Id="rId5" Type="http://schemas.openxmlformats.org/officeDocument/2006/relationships/tags" Target="../tags/tag14.xml"/><Relationship Id="rId4" Type="http://schemas.openxmlformats.org/officeDocument/2006/relationships/image" Target="../media/image3.png"/><Relationship Id="rId3" Type="http://schemas.openxmlformats.org/officeDocument/2006/relationships/tags" Target="../tags/tag13.xml"/><Relationship Id="rId2" Type="http://schemas.openxmlformats.org/officeDocument/2006/relationships/image" Target="../media/image2.png"/><Relationship Id="rId1" Type="http://schemas.openxmlformats.org/officeDocument/2006/relationships/tags" Target="../tags/tag12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1.xml"/><Relationship Id="rId8" Type="http://schemas.openxmlformats.org/officeDocument/2006/relationships/image" Target="../media/image9.png"/><Relationship Id="rId7" Type="http://schemas.openxmlformats.org/officeDocument/2006/relationships/image" Target="../media/image8.jpeg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image" Target="../media/image7.png"/><Relationship Id="rId14" Type="http://schemas.openxmlformats.org/officeDocument/2006/relationships/slideLayout" Target="../slideLayouts/slideLayout2.xml"/><Relationship Id="rId13" Type="http://schemas.openxmlformats.org/officeDocument/2006/relationships/tags" Target="../tags/tag23.xml"/><Relationship Id="rId12" Type="http://schemas.openxmlformats.org/officeDocument/2006/relationships/image" Target="../media/image5.png"/><Relationship Id="rId11" Type="http://schemas.openxmlformats.org/officeDocument/2006/relationships/tags" Target="../tags/tag22.xml"/><Relationship Id="rId10" Type="http://schemas.openxmlformats.org/officeDocument/2006/relationships/image" Target="../media/image10.png"/><Relationship Id="rId1" Type="http://schemas.openxmlformats.org/officeDocument/2006/relationships/tags" Target="../tags/tag1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12.png"/><Relationship Id="rId7" Type="http://schemas.openxmlformats.org/officeDocument/2006/relationships/tags" Target="../tags/tag26.xml"/><Relationship Id="rId6" Type="http://schemas.openxmlformats.org/officeDocument/2006/relationships/image" Target="../media/image11.png"/><Relationship Id="rId5" Type="http://schemas.microsoft.com/office/2007/relationships/media" Target="../media/media1.mp4"/><Relationship Id="rId4" Type="http://schemas.openxmlformats.org/officeDocument/2006/relationships/video" Target="NULL" TargetMode="External"/><Relationship Id="rId3" Type="http://schemas.openxmlformats.org/officeDocument/2006/relationships/tags" Target="../tags/tag25.xml"/><Relationship Id="rId2" Type="http://schemas.openxmlformats.org/officeDocument/2006/relationships/image" Target="../media/image6.png"/><Relationship Id="rId10" Type="http://schemas.openxmlformats.org/officeDocument/2006/relationships/notesSlide" Target="../notesSlides/notesSlide1.xml"/><Relationship Id="rId1" Type="http://schemas.openxmlformats.org/officeDocument/2006/relationships/tags" Target="../tags/tag24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tags" Target="../tags/tag30.xml"/><Relationship Id="rId4" Type="http://schemas.openxmlformats.org/officeDocument/2006/relationships/image" Target="../media/image13.png"/><Relationship Id="rId3" Type="http://schemas.openxmlformats.org/officeDocument/2006/relationships/tags" Target="../tags/tag29.xml"/><Relationship Id="rId2" Type="http://schemas.openxmlformats.org/officeDocument/2006/relationships/tags" Target="../tags/tag28.xml"/><Relationship Id="rId1" Type="http://schemas.openxmlformats.org/officeDocument/2006/relationships/tags" Target="../tags/tag2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1.xml"/><Relationship Id="rId8" Type="http://schemas.openxmlformats.org/officeDocument/2006/relationships/image" Target="../media/image16.png"/><Relationship Id="rId7" Type="http://schemas.microsoft.com/office/2007/relationships/media" Target="../media/media4.mp4"/><Relationship Id="rId6" Type="http://schemas.openxmlformats.org/officeDocument/2006/relationships/image" Target="../media/image15.png"/><Relationship Id="rId5" Type="http://schemas.microsoft.com/office/2007/relationships/media" Target="../media/media3.mp4"/><Relationship Id="rId4" Type="http://schemas.openxmlformats.org/officeDocument/2006/relationships/video" Target="NULL" TargetMode="External"/><Relationship Id="rId3" Type="http://schemas.openxmlformats.org/officeDocument/2006/relationships/image" Target="../media/image14.png"/><Relationship Id="rId2" Type="http://schemas.microsoft.com/office/2007/relationships/media" Target="../media/media2.mp4"/><Relationship Id="rId10" Type="http://schemas.openxmlformats.org/officeDocument/2006/relationships/slideLayout" Target="../slideLayouts/slideLayout2.xml"/><Relationship Id="rId1" Type="http://schemas.openxmlformats.org/officeDocument/2006/relationships/video" Target="../media/media2.mp4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7" Type="http://schemas.openxmlformats.org/officeDocument/2006/relationships/tags" Target="../tags/tag32.xml"/><Relationship Id="rId6" Type="http://schemas.openxmlformats.org/officeDocument/2006/relationships/image" Target="../media/image22.png"/><Relationship Id="rId5" Type="http://schemas.openxmlformats.org/officeDocument/2006/relationships/image" Target="../media/image21.GIF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GIF"/><Relationship Id="rId1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3.png"/><Relationship Id="rId1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52193" y="3218265"/>
            <a:ext cx="10088245" cy="1517650"/>
          </a:xfrm>
        </p:spPr>
        <p:txBody>
          <a:bodyPr>
            <a:normAutofit fontScale="92500" lnSpcReduction="10000"/>
          </a:bodyPr>
          <a:lstStyle/>
          <a:p>
            <a:r>
              <a:rPr lang="en-US" altLang="zh-CN" sz="3500" dirty="0"/>
              <a:t>Tiansu Wang</a:t>
            </a:r>
            <a:endParaRPr lang="en-US" altLang="zh-CN" sz="3500" dirty="0"/>
          </a:p>
          <a:p>
            <a:pPr>
              <a:spcBef>
                <a:spcPts val="1800"/>
              </a:spcBef>
            </a:pPr>
            <a:r>
              <a:rPr lang="en-US" altLang="zh-CN" sz="3000" dirty="0"/>
              <a:t>High School Affiliated to Shanghai Jiaotong University</a:t>
            </a:r>
            <a:endParaRPr lang="en-US" altLang="zh-CN" sz="3000" dirty="0"/>
          </a:p>
          <a:p>
            <a:pPr>
              <a:spcBef>
                <a:spcPts val="600"/>
              </a:spcBef>
            </a:pPr>
            <a:r>
              <a:rPr lang="en-US" altLang="zh-CN" sz="3000" dirty="0"/>
              <a:t>China</a:t>
            </a:r>
            <a:endParaRPr lang="en-US" altLang="zh-CN" sz="3000" dirty="0"/>
          </a:p>
        </p:txBody>
      </p:sp>
      <p:sp>
        <p:nvSpPr>
          <p:cNvPr id="4" name="标题 1"/>
          <p:cNvSpPr txBox="1"/>
          <p:nvPr/>
        </p:nvSpPr>
        <p:spPr>
          <a:xfrm>
            <a:off x="654416" y="1242803"/>
            <a:ext cx="10883801" cy="1487018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zh-CN" sz="4000" b="1" dirty="0">
                <a:latin typeface="+mn-lt"/>
              </a:rPr>
              <a:t>Research on Geometrical Modeling and Physical Properties of Porous Structure of Human Bone</a:t>
            </a:r>
            <a:endParaRPr lang="zh-CN" altLang="zh-CN" sz="4000" b="1" dirty="0">
              <a:latin typeface="+mn-lt"/>
            </a:endParaRPr>
          </a:p>
        </p:txBody>
      </p:sp>
      <p:pic>
        <p:nvPicPr>
          <p:cNvPr id="8" name="图片 7" descr="捕获53"/>
          <p:cNvPicPr>
            <a:picLocks noChangeAspect="1"/>
          </p:cNvPicPr>
          <p:nvPr/>
        </p:nvPicPr>
        <p:blipFill>
          <a:blip r:embed="rId1"/>
          <a:srcRect l="674" t="2344" b="1359"/>
          <a:stretch>
            <a:fillRect/>
          </a:stretch>
        </p:blipFill>
        <p:spPr>
          <a:xfrm>
            <a:off x="5184775" y="4836160"/>
            <a:ext cx="2026064" cy="184531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5892158" y="1002777"/>
            <a:ext cx="6196903" cy="4389030"/>
          </a:xfrm>
          <a:prstGeom prst="roundRect">
            <a:avLst>
              <a:gd name="adj" fmla="val 311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95675" y="1008032"/>
            <a:ext cx="5506339" cy="4383775"/>
          </a:xfrm>
          <a:prstGeom prst="roundRect">
            <a:avLst>
              <a:gd name="adj" fmla="val 311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4358" y="91562"/>
            <a:ext cx="10515600" cy="666609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+mn-lt"/>
                <a:ea typeface="Gadugi" panose="020B0502040204020203" pitchFamily="34" charset="0"/>
              </a:rPr>
              <a:t>1.</a:t>
            </a:r>
            <a:r>
              <a:rPr lang="zh-CN" altLang="en-US" sz="3600" dirty="0">
                <a:latin typeface="+mn-lt"/>
              </a:rPr>
              <a:t> </a:t>
            </a:r>
            <a:r>
              <a:rPr lang="en-US" altLang="zh-CN" sz="3600" dirty="0">
                <a:latin typeface="+mn-lt"/>
                <a:ea typeface="Gadugi" panose="020B0502040204020203" pitchFamily="34" charset="0"/>
              </a:rPr>
              <a:t>Background and Purpose</a:t>
            </a:r>
            <a:endParaRPr lang="en-US" altLang="zh-CN" sz="3600" dirty="0">
              <a:latin typeface="+mn-lt"/>
              <a:ea typeface="Gadugi" panose="020B0502040204020203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5307" y="1417577"/>
            <a:ext cx="10625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       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88734" y="1008033"/>
            <a:ext cx="5381931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Demand for frictional-bearing contacting surface of kinetic </a:t>
            </a:r>
            <a:r>
              <a:rPr lang="en-US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joint</a:t>
            </a:r>
            <a:endParaRPr lang="en-US" sz="2200" b="1" dirty="0" smtClean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bionic robots &amp; </a:t>
            </a:r>
            <a:r>
              <a:rPr lang="en-US" altLang="zh-CN" sz="2200" b="1" dirty="0" err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aerocrafts</a:t>
            </a:r>
            <a:r>
              <a:rPr lang="en-US" altLang="zh-CN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</a:t>
            </a:r>
            <a:endParaRPr lang="en-US" altLang="zh-CN" sz="22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Application subject for </a:t>
            </a:r>
            <a:r>
              <a:rPr lang="en-US" altLang="zh-CN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this </a:t>
            </a:r>
            <a:r>
              <a:rPr lang="en-US" altLang="zh-CN" sz="2200" b="1" dirty="0" err="1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reserach</a:t>
            </a:r>
            <a:r>
              <a:rPr lang="en-US" altLang="zh-CN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: snake-like </a:t>
            </a:r>
            <a:r>
              <a:rPr lang="en-US" altLang="zh-CN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robot</a:t>
            </a:r>
            <a:r>
              <a:rPr lang="en-US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</a:t>
            </a:r>
            <a:endParaRPr lang="en-US" altLang="en-US" sz="22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290" y="5485426"/>
            <a:ext cx="11794771" cy="1276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Purpose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1: propose an engineering design fitting in the above physical propertie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s</a:t>
            </a:r>
            <a:endParaRPr lang="en-US" sz="2400" b="1" dirty="0" smtClean="0">
              <a:solidFill>
                <a:srgbClr val="C00000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>
              <a:spcAft>
                <a:spcPts val="600"/>
              </a:spcAft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Purpose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2: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propose a computer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model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biomimicing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fractal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property of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micropore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structure of human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bone</a:t>
            </a:r>
            <a:endParaRPr lang="en-US" altLang="en-US" sz="2400" b="1" dirty="0">
              <a:solidFill>
                <a:srgbClr val="C00000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76910" y="2847340"/>
            <a:ext cx="4193540" cy="2502535"/>
            <a:chOff x="11813" y="1606"/>
            <a:chExt cx="6489" cy="4142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3018" y="1606"/>
              <a:ext cx="5284" cy="414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1813" y="2299"/>
              <a:ext cx="3462" cy="2174"/>
            </a:xfrm>
            <a:prstGeom prst="rect">
              <a:avLst/>
            </a:prstGeom>
          </p:spPr>
        </p:pic>
      </p:grpSp>
      <p:pic>
        <p:nvPicPr>
          <p:cNvPr id="14" name="图片 66" descr="骨骼横截面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b="7553"/>
          <a:stretch>
            <a:fillRect/>
          </a:stretch>
        </p:blipFill>
        <p:spPr>
          <a:xfrm>
            <a:off x="6537268" y="3250962"/>
            <a:ext cx="4261638" cy="2098803"/>
          </a:xfrm>
          <a:prstGeom prst="rect">
            <a:avLst/>
          </a:prstGeom>
          <a:ln>
            <a:noFill/>
          </a:ln>
        </p:spPr>
      </p:pic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6087651" y="1028074"/>
            <a:ext cx="6106511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latin typeface="Times New Roman" panose="02020603050405020304" charset="0"/>
                <a:cs typeface="Times New Roman" panose="02020603050405020304" charset="0"/>
              </a:rPr>
              <a:t>Porous </a:t>
            </a:r>
            <a:r>
              <a:rPr lang="en-US" altLang="zh-CN" sz="2200" b="1" dirty="0">
                <a:latin typeface="Times New Roman" panose="02020603050405020304" charset="0"/>
                <a:cs typeface="Times New Roman" panose="02020603050405020304" charset="0"/>
              </a:rPr>
              <a:t>structure of human joint</a:t>
            </a:r>
            <a:endParaRPr lang="en-US" altLang="zh-CN" sz="22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b="1" dirty="0">
                <a:latin typeface="Times New Roman" panose="02020603050405020304" charset="0"/>
                <a:cs typeface="Times New Roman" panose="02020603050405020304" charset="0"/>
              </a:rPr>
              <a:t>Physical properties: applicable</a:t>
            </a:r>
            <a:endParaRPr lang="en-US" altLang="zh-CN" sz="22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200" dirty="0">
                <a:latin typeface="Times New Roman" panose="02020603050405020304" charset="0"/>
                <a:cs typeface="Times New Roman" panose="02020603050405020304" charset="0"/>
              </a:rPr>
              <a:t>1. High strength-mass ratio</a:t>
            </a:r>
            <a:endParaRPr lang="en-US" altLang="zh-CN" sz="22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200" dirty="0">
                <a:latin typeface="Times New Roman" panose="02020603050405020304" charset="0"/>
                <a:cs typeface="Times New Roman" panose="02020603050405020304" charset="0"/>
              </a:rPr>
              <a:t>2. Self-lubrication → improve frictional resistance </a:t>
            </a:r>
            <a:endParaRPr lang="en-US" altLang="zh-CN" sz="22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b="1" dirty="0" smtClean="0">
                <a:latin typeface="Times New Roman" panose="02020603050405020304" charset="0"/>
                <a:cs typeface="Times New Roman" panose="02020603050405020304" charset="0"/>
              </a:rPr>
              <a:t>Mathematical property:</a:t>
            </a:r>
            <a:endParaRPr lang="en-US" altLang="zh-CN" sz="22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200" dirty="0" smtClean="0">
                <a:latin typeface="Times New Roman" panose="02020603050405020304" charset="0"/>
                <a:cs typeface="Times New Roman" panose="02020603050405020304" charset="0"/>
              </a:rPr>
              <a:t>Similarity among each pore </a:t>
            </a:r>
            <a:r>
              <a:rPr lang="en-US" altLang="zh-CN" sz="2200" dirty="0">
                <a:latin typeface="Times New Roman" panose="02020603050405020304" charset="0"/>
                <a:cs typeface="Times New Roman" panose="02020603050405020304" charset="0"/>
              </a:rPr>
              <a:t>→ </a:t>
            </a:r>
            <a:r>
              <a:rPr lang="en-US" altLang="zh-CN" sz="2200" dirty="0" err="1">
                <a:latin typeface="Times New Roman" panose="02020603050405020304" charset="0"/>
                <a:cs typeface="Times New Roman" panose="02020603050405020304" charset="0"/>
              </a:rPr>
              <a:t>fractal</a:t>
            </a:r>
            <a:r>
              <a:rPr lang="en-US" altLang="zh-CN" sz="2200" dirty="0">
                <a:latin typeface="Times New Roman" panose="02020603050405020304" charset="0"/>
                <a:cs typeface="Times New Roman" panose="02020603050405020304" charset="0"/>
              </a:rPr>
              <a:t> property</a:t>
            </a:r>
            <a:endParaRPr lang="en-US" altLang="zh-CN" sz="22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5307" y="1417577"/>
            <a:ext cx="10625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       </a:t>
            </a:r>
            <a:endParaRPr lang="zh-CN" altLang="en-US" dirty="0"/>
          </a:p>
        </p:txBody>
      </p:sp>
      <p:pic>
        <p:nvPicPr>
          <p:cNvPr id="14" name="图片 66" descr="骨骼横截面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rcRect b="7553"/>
          <a:stretch>
            <a:fillRect/>
          </a:stretch>
        </p:blipFill>
        <p:spPr>
          <a:xfrm>
            <a:off x="123825" y="2444750"/>
            <a:ext cx="5344160" cy="2632075"/>
          </a:xfrm>
          <a:prstGeom prst="rect">
            <a:avLst/>
          </a:prstGeom>
          <a:ln>
            <a:noFill/>
          </a:ln>
        </p:spPr>
      </p:pic>
      <p:sp>
        <p:nvSpPr>
          <p:cNvPr id="15" name="文本框 14"/>
          <p:cNvSpPr txBox="1"/>
          <p:nvPr>
            <p:custDataLst>
              <p:tags r:id="rId3"/>
            </p:custDataLst>
          </p:nvPr>
        </p:nvSpPr>
        <p:spPr>
          <a:xfrm>
            <a:off x="1151255" y="5352415"/>
            <a:ext cx="422719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Times New Roman" panose="02020603050405020304" charset="0"/>
                <a:cs typeface="Times New Roman" panose="02020603050405020304" charset="0"/>
              </a:rPr>
              <a:t>Porous </a:t>
            </a:r>
            <a:r>
              <a:rPr lang="en-US" altLang="zh-CN" sz="2000" b="1" dirty="0">
                <a:latin typeface="Times New Roman" panose="02020603050405020304" charset="0"/>
                <a:cs typeface="Times New Roman" panose="02020603050405020304" charset="0"/>
              </a:rPr>
              <a:t>structure of human joint</a:t>
            </a:r>
            <a:endParaRPr lang="en-US" altLang="zh-CN" sz="20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altLang="zh-CN" sz="20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/>
          <a:srcRect l="6356" t="2812" r="7826" b="6190"/>
          <a:stretch>
            <a:fillRect/>
          </a:stretch>
        </p:blipFill>
        <p:spPr>
          <a:xfrm>
            <a:off x="6026150" y="2444750"/>
            <a:ext cx="2793365" cy="2574925"/>
          </a:xfrm>
          <a:prstGeom prst="rect">
            <a:avLst/>
          </a:prstGeom>
        </p:spPr>
      </p:pic>
      <p:pic>
        <p:nvPicPr>
          <p:cNvPr id="81" name="图片 1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10034" r="18945"/>
          <a:stretch>
            <a:fillRect/>
          </a:stretch>
        </p:blipFill>
        <p:spPr>
          <a:xfrm>
            <a:off x="9259570" y="913130"/>
            <a:ext cx="2832735" cy="4184015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右箭头 7"/>
          <p:cNvSpPr/>
          <p:nvPr/>
        </p:nvSpPr>
        <p:spPr>
          <a:xfrm>
            <a:off x="5604510" y="3637915"/>
            <a:ext cx="419100" cy="34353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右箭头 8"/>
          <p:cNvSpPr/>
          <p:nvPr>
            <p:custDataLst>
              <p:tags r:id="rId8"/>
            </p:custDataLst>
          </p:nvPr>
        </p:nvSpPr>
        <p:spPr>
          <a:xfrm>
            <a:off x="8843010" y="3637915"/>
            <a:ext cx="419100" cy="343535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9259570" y="5275580"/>
            <a:ext cx="2832735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Physical properties: </a:t>
            </a:r>
            <a:endParaRPr lang="en-US" altLang="zh-CN" b="1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1. High strength-mass ratio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dirty="0">
                <a:latin typeface="Times New Roman" panose="02020603050405020304" charset="0"/>
                <a:cs typeface="Times New Roman" panose="02020603050405020304" charset="0"/>
              </a:rPr>
              <a:t>2. Self-lubrication 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6147435" y="5275580"/>
            <a:ext cx="303466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b="1" dirty="0" smtClean="0">
                <a:latin typeface="Times New Roman" panose="02020603050405020304" charset="0"/>
                <a:cs typeface="Times New Roman" panose="02020603050405020304" charset="0"/>
              </a:rPr>
              <a:t>Mathematical property:</a:t>
            </a:r>
            <a:endParaRPr lang="en-US" altLang="zh-CN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dirty="0" smtClean="0">
                <a:latin typeface="Times New Roman" panose="02020603050405020304" charset="0"/>
                <a:cs typeface="Times New Roman" panose="02020603050405020304" charset="0"/>
              </a:rPr>
              <a:t>Similarity among each pore </a:t>
            </a:r>
            <a:endParaRPr lang="en-US" altLang="zh-CN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5892158" y="1002777"/>
            <a:ext cx="6196903" cy="4389030"/>
          </a:xfrm>
          <a:prstGeom prst="roundRect">
            <a:avLst>
              <a:gd name="adj" fmla="val 311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95675" y="1008032"/>
            <a:ext cx="5506339" cy="4383775"/>
          </a:xfrm>
          <a:prstGeom prst="roundRect">
            <a:avLst>
              <a:gd name="adj" fmla="val 3111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34358" y="91562"/>
            <a:ext cx="10515600" cy="666609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+mn-lt"/>
                <a:ea typeface="Gadugi" panose="020B0502040204020203" pitchFamily="34" charset="0"/>
              </a:rPr>
              <a:t>1.</a:t>
            </a:r>
            <a:r>
              <a:rPr lang="zh-CN" altLang="en-US" sz="3600" dirty="0">
                <a:latin typeface="+mn-lt"/>
              </a:rPr>
              <a:t> </a:t>
            </a:r>
            <a:r>
              <a:rPr lang="en-US" altLang="zh-CN" sz="3600" dirty="0">
                <a:latin typeface="+mn-lt"/>
                <a:ea typeface="Gadugi" panose="020B0502040204020203" pitchFamily="34" charset="0"/>
              </a:rPr>
              <a:t>Background and Purpose</a:t>
            </a:r>
            <a:endParaRPr lang="en-US" altLang="zh-CN" sz="3600" dirty="0">
              <a:latin typeface="+mn-lt"/>
              <a:ea typeface="Gadugi" panose="020B0502040204020203" pitchFamily="34" charset="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5307" y="1417577"/>
            <a:ext cx="10625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       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188734" y="1008033"/>
            <a:ext cx="5381931" cy="193802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Demand for frictional-bearing contacting surface of kinetic </a:t>
            </a:r>
            <a:r>
              <a:rPr lang="en-US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joint</a:t>
            </a:r>
            <a:endParaRPr lang="en-US" sz="2200" b="1" dirty="0" smtClean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bionic robots &amp; </a:t>
            </a:r>
            <a:r>
              <a:rPr lang="en-US" altLang="zh-CN" sz="2200" b="1" dirty="0" err="1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aerocrafts</a:t>
            </a:r>
            <a:r>
              <a:rPr lang="en-US" altLang="zh-CN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</a:t>
            </a:r>
            <a:endParaRPr lang="en-US" altLang="zh-CN" sz="22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Application subject for </a:t>
            </a:r>
            <a:r>
              <a:rPr lang="en-US" altLang="zh-CN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this </a:t>
            </a:r>
            <a:r>
              <a:rPr lang="en-US" altLang="zh-CN" sz="2200" b="1" dirty="0" err="1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reserach</a:t>
            </a:r>
            <a:r>
              <a:rPr lang="en-US" altLang="zh-CN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: snake-like </a:t>
            </a:r>
            <a:r>
              <a:rPr lang="en-US" altLang="zh-CN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robot</a:t>
            </a:r>
            <a:r>
              <a:rPr lang="en-US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</a:t>
            </a:r>
            <a:endParaRPr lang="en-US" altLang="en-US" sz="22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94290" y="5485426"/>
            <a:ext cx="11794771" cy="1276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Purpose </a:t>
            </a:r>
            <a:r>
              <a:rPr lang="en-US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1: propose an engineering design fitting in the above physical propertie</a:t>
            </a:r>
            <a:r>
              <a:rPr lang="en-US" sz="2400" b="1" dirty="0" smtClean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s</a:t>
            </a:r>
            <a:endParaRPr lang="en-US" sz="2400" b="1" dirty="0" smtClean="0">
              <a:solidFill>
                <a:srgbClr val="C00000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>
              <a:spcAft>
                <a:spcPts val="600"/>
              </a:spcAft>
            </a:pP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Purpose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2: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propose a computer 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model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biomimicing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fractal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property of </a:t>
            </a:r>
            <a:r>
              <a:rPr lang="en-US" altLang="zh-CN" sz="2400" b="1" dirty="0" err="1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micropore</a:t>
            </a:r>
            <a:r>
              <a:rPr lang="en-US" altLang="zh-CN" sz="2400" b="1" dirty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structure of human </a:t>
            </a:r>
            <a:r>
              <a:rPr lang="en-US" altLang="zh-CN" sz="2400" b="1" dirty="0" smtClean="0">
                <a:solidFill>
                  <a:srgbClr val="C0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bone</a:t>
            </a:r>
            <a:endParaRPr lang="en-US" altLang="en-US" sz="2400" b="1" dirty="0">
              <a:solidFill>
                <a:srgbClr val="C00000"/>
              </a:solidFill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76910" y="2847340"/>
            <a:ext cx="4193540" cy="2502535"/>
            <a:chOff x="11813" y="1606"/>
            <a:chExt cx="6489" cy="4142"/>
          </a:xfrm>
        </p:grpSpPr>
        <p:pic>
          <p:nvPicPr>
            <p:cNvPr id="10" name="图片 9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2"/>
            <a:stretch>
              <a:fillRect/>
            </a:stretch>
          </p:blipFill>
          <p:spPr>
            <a:xfrm>
              <a:off x="13018" y="1606"/>
              <a:ext cx="5284" cy="4143"/>
            </a:xfrm>
            <a:prstGeom prst="rect">
              <a:avLst/>
            </a:prstGeom>
          </p:spPr>
        </p:pic>
        <p:pic>
          <p:nvPicPr>
            <p:cNvPr id="12" name="图片 11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>
              <a:off x="11813" y="2299"/>
              <a:ext cx="3462" cy="2174"/>
            </a:xfrm>
            <a:prstGeom prst="rect">
              <a:avLst/>
            </a:prstGeom>
          </p:spPr>
        </p:pic>
      </p:grpSp>
      <p:pic>
        <p:nvPicPr>
          <p:cNvPr id="14" name="图片 66" descr="骨骼横截面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rcRect b="7553"/>
          <a:stretch>
            <a:fillRect/>
          </a:stretch>
        </p:blipFill>
        <p:spPr>
          <a:xfrm>
            <a:off x="6537268" y="3250962"/>
            <a:ext cx="4261638" cy="2098803"/>
          </a:xfrm>
          <a:prstGeom prst="rect">
            <a:avLst/>
          </a:prstGeom>
          <a:ln>
            <a:noFill/>
          </a:ln>
        </p:spPr>
      </p:pic>
      <p:sp>
        <p:nvSpPr>
          <p:cNvPr id="15" name="文本框 14"/>
          <p:cNvSpPr txBox="1"/>
          <p:nvPr>
            <p:custDataLst>
              <p:tags r:id="rId7"/>
            </p:custDataLst>
          </p:nvPr>
        </p:nvSpPr>
        <p:spPr>
          <a:xfrm>
            <a:off x="6087651" y="1028074"/>
            <a:ext cx="6106511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200" b="1" dirty="0" smtClean="0">
                <a:latin typeface="Times New Roman" panose="02020603050405020304" charset="0"/>
                <a:cs typeface="Times New Roman" panose="02020603050405020304" charset="0"/>
              </a:rPr>
              <a:t>Porous </a:t>
            </a:r>
            <a:r>
              <a:rPr lang="en-US" altLang="zh-CN" sz="2200" b="1" dirty="0">
                <a:latin typeface="Times New Roman" panose="02020603050405020304" charset="0"/>
                <a:cs typeface="Times New Roman" panose="02020603050405020304" charset="0"/>
              </a:rPr>
              <a:t>structure of human joint</a:t>
            </a:r>
            <a:endParaRPr lang="en-US" altLang="zh-CN" sz="22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b="1" dirty="0">
                <a:latin typeface="Times New Roman" panose="02020603050405020304" charset="0"/>
                <a:cs typeface="Times New Roman" panose="02020603050405020304" charset="0"/>
              </a:rPr>
              <a:t>Physical properties: applicable</a:t>
            </a:r>
            <a:endParaRPr lang="en-US" altLang="zh-CN" sz="22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200" dirty="0">
                <a:latin typeface="Times New Roman" panose="02020603050405020304" charset="0"/>
                <a:cs typeface="Times New Roman" panose="02020603050405020304" charset="0"/>
              </a:rPr>
              <a:t>1. High strength-mass ratio</a:t>
            </a:r>
            <a:endParaRPr lang="en-US" altLang="zh-CN" sz="2200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200" dirty="0">
                <a:latin typeface="Times New Roman" panose="02020603050405020304" charset="0"/>
                <a:cs typeface="Times New Roman" panose="02020603050405020304" charset="0"/>
              </a:rPr>
              <a:t>2. Self-lubrication → improve frictional resistance </a:t>
            </a:r>
            <a:endParaRPr lang="en-US" altLang="zh-CN" sz="22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altLang="zh-CN" sz="2200" b="1" dirty="0" smtClean="0">
                <a:latin typeface="Times New Roman" panose="02020603050405020304" charset="0"/>
                <a:cs typeface="Times New Roman" panose="02020603050405020304" charset="0"/>
              </a:rPr>
              <a:t>Mathematical property:</a:t>
            </a:r>
            <a:endParaRPr lang="en-US" altLang="zh-CN" sz="22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r>
              <a:rPr lang="en-US" altLang="zh-CN" sz="2200" dirty="0" smtClean="0">
                <a:latin typeface="Times New Roman" panose="02020603050405020304" charset="0"/>
                <a:cs typeface="Times New Roman" panose="02020603050405020304" charset="0"/>
              </a:rPr>
              <a:t>Similarity among each pore </a:t>
            </a:r>
            <a:r>
              <a:rPr lang="en-US" altLang="zh-CN" sz="2200" dirty="0">
                <a:latin typeface="Times New Roman" panose="02020603050405020304" charset="0"/>
                <a:cs typeface="Times New Roman" panose="02020603050405020304" charset="0"/>
              </a:rPr>
              <a:t>→ </a:t>
            </a:r>
            <a:r>
              <a:rPr lang="en-US" altLang="zh-CN" sz="2200" dirty="0" err="1">
                <a:latin typeface="Times New Roman" panose="02020603050405020304" charset="0"/>
                <a:cs typeface="Times New Roman" panose="02020603050405020304" charset="0"/>
              </a:rPr>
              <a:t>fractal</a:t>
            </a:r>
            <a:r>
              <a:rPr lang="en-US" altLang="zh-CN" sz="2200" dirty="0">
                <a:latin typeface="Times New Roman" panose="02020603050405020304" charset="0"/>
                <a:cs typeface="Times New Roman" panose="02020603050405020304" charset="0"/>
              </a:rPr>
              <a:t> property</a:t>
            </a:r>
            <a:endParaRPr lang="en-US" altLang="zh-CN" sz="22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文本框 24"/>
          <p:cNvSpPr txBox="1"/>
          <p:nvPr/>
        </p:nvSpPr>
        <p:spPr>
          <a:xfrm>
            <a:off x="9946858" y="4224309"/>
            <a:ext cx="2179916" cy="257267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endParaRPr lang="en-US" altLang="zh-CN" sz="1200" dirty="0">
              <a:solidFill>
                <a:srgbClr val="C00000"/>
              </a:solidFill>
            </a:endParaRPr>
          </a:p>
          <a:p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6186512" y="4219230"/>
            <a:ext cx="3767274" cy="2572674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endParaRPr lang="en-US" altLang="zh-CN" sz="1200" dirty="0">
              <a:solidFill>
                <a:srgbClr val="C00000"/>
              </a:solidFill>
            </a:endParaRPr>
          </a:p>
          <a:p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4" name="矩形 3"/>
          <p:cNvSpPr/>
          <p:nvPr/>
        </p:nvSpPr>
        <p:spPr>
          <a:xfrm>
            <a:off x="605307" y="1417577"/>
            <a:ext cx="10625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       </a:t>
            </a:r>
            <a:endParaRPr lang="zh-CN" altLang="en-US" dirty="0"/>
          </a:p>
        </p:txBody>
      </p:sp>
      <p:grpSp>
        <p:nvGrpSpPr>
          <p:cNvPr id="18" name="组合 17"/>
          <p:cNvGrpSpPr/>
          <p:nvPr/>
        </p:nvGrpSpPr>
        <p:grpSpPr>
          <a:xfrm>
            <a:off x="6145619" y="2278626"/>
            <a:ext cx="5981156" cy="1530416"/>
            <a:chOff x="4694274" y="2394545"/>
            <a:chExt cx="7497726" cy="1530416"/>
          </a:xfrm>
        </p:grpSpPr>
        <p:pic>
          <p:nvPicPr>
            <p:cNvPr id="6" name="图片 5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 rotWithShape="1">
            <a:blip r:embed="rId2"/>
            <a:srcRect l="3066" t="2966" r="54224" b="52720"/>
            <a:stretch>
              <a:fillRect/>
            </a:stretch>
          </p:blipFill>
          <p:spPr>
            <a:xfrm>
              <a:off x="4694274" y="2428136"/>
              <a:ext cx="1921262" cy="1479426"/>
            </a:xfrm>
            <a:prstGeom prst="rect">
              <a:avLst/>
            </a:prstGeom>
          </p:spPr>
        </p:pic>
        <p:pic>
          <p:nvPicPr>
            <p:cNvPr id="7" name="图片 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 rotWithShape="1">
            <a:blip r:embed="rId2"/>
            <a:srcRect l="54169" t="1730" r="2945" b="53095"/>
            <a:stretch>
              <a:fillRect/>
            </a:stretch>
          </p:blipFill>
          <p:spPr>
            <a:xfrm>
              <a:off x="6576780" y="2394545"/>
              <a:ext cx="1918386" cy="1499753"/>
            </a:xfrm>
            <a:prstGeom prst="rect">
              <a:avLst/>
            </a:prstGeom>
          </p:spPr>
        </p:pic>
        <p:pic>
          <p:nvPicPr>
            <p:cNvPr id="8" name="图片 7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 rotWithShape="1">
            <a:blip r:embed="rId2"/>
            <a:srcRect l="6124" t="50385" r="52132" b="4148"/>
            <a:stretch>
              <a:fillRect/>
            </a:stretch>
          </p:blipFill>
          <p:spPr>
            <a:xfrm>
              <a:off x="8481119" y="2420015"/>
              <a:ext cx="1845298" cy="1491655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 rotWithShape="1">
            <a:blip r:embed="rId2"/>
            <a:srcRect l="53778" t="50462" r="3247" b="3991"/>
            <a:stretch>
              <a:fillRect/>
            </a:stretch>
          </p:blipFill>
          <p:spPr>
            <a:xfrm>
              <a:off x="10261849" y="2406726"/>
              <a:ext cx="1930151" cy="1518235"/>
            </a:xfrm>
            <a:prstGeom prst="rect">
              <a:avLst/>
            </a:prstGeom>
          </p:spPr>
        </p:pic>
      </p:grpSp>
      <p:pic>
        <p:nvPicPr>
          <p:cNvPr id="10" name="图片 7" descr="bfbcde2d953c26e3e38af3b50db560b"/>
          <p:cNvPicPr>
            <a:picLocks noChangeAspect="1"/>
          </p:cNvPicPr>
          <p:nvPr>
            <p:custDataLst>
              <p:tags r:id="rId6"/>
            </p:custDataLst>
          </p:nvPr>
        </p:nvPicPr>
        <p:blipFill rotWithShape="1">
          <a:blip r:embed="rId7"/>
          <a:srcRect l="35802" t="2672" r="23177" b="7580"/>
          <a:stretch>
            <a:fillRect/>
          </a:stretch>
        </p:blipFill>
        <p:spPr>
          <a:xfrm>
            <a:off x="6222114" y="4256332"/>
            <a:ext cx="1595300" cy="1883974"/>
          </a:xfrm>
          <a:prstGeom prst="rect">
            <a:avLst/>
          </a:prstGeom>
        </p:spPr>
      </p:pic>
      <p:pic>
        <p:nvPicPr>
          <p:cNvPr id="11" name="图片 1" descr="微信截图_20221107184248"/>
          <p:cNvPicPr>
            <a:picLocks noChangeAspect="1"/>
          </p:cNvPicPr>
          <p:nvPr/>
        </p:nvPicPr>
        <p:blipFill rotWithShape="1">
          <a:blip r:embed="rId8"/>
          <a:srcRect l="4178" t="3348" r="10749" b="6847"/>
          <a:stretch>
            <a:fillRect/>
          </a:stretch>
        </p:blipFill>
        <p:spPr>
          <a:xfrm>
            <a:off x="7870095" y="4228627"/>
            <a:ext cx="1982418" cy="192762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36271" t="43426" r="43600" b="36727"/>
          <a:stretch>
            <a:fillRect/>
          </a:stretch>
        </p:blipFill>
        <p:spPr>
          <a:xfrm>
            <a:off x="6260300" y="868125"/>
            <a:ext cx="2690625" cy="1303199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76200" y="802640"/>
            <a:ext cx="6093460" cy="58699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lnSpc>
                <a:spcPct val="125000"/>
              </a:lnSpc>
              <a:spcAft>
                <a:spcPts val="600"/>
              </a:spcAft>
              <a:buClrTx/>
              <a:buSzTx/>
              <a:buFontTx/>
            </a:pPr>
            <a:r>
              <a:rPr lang="en-US" altLang="zh-CN" sz="24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200" b="1" dirty="0" smtClean="0">
                <a:ln>
                  <a:solidFill>
                    <a:sysClr val="windowText" lastClr="000000"/>
                  </a:solidFill>
                </a:ln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Fractal </a:t>
            </a:r>
            <a:r>
              <a:rPr lang="en-US" altLang="zh-CN" sz="2200" b="1" dirty="0">
                <a:ln>
                  <a:solidFill>
                    <a:sysClr val="windowText" lastClr="000000"/>
                  </a:solidFill>
                </a:ln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property of bone pore </a:t>
            </a:r>
            <a:r>
              <a:rPr lang="en-US" altLang="zh-CN" sz="2200" b="1" dirty="0" smtClean="0">
                <a:ln>
                  <a:solidFill>
                    <a:sysClr val="windowText" lastClr="000000"/>
                  </a:solidFill>
                </a:ln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structure</a:t>
            </a:r>
            <a:endParaRPr lang="en-US" altLang="zh-CN" sz="2200" b="1" dirty="0" smtClean="0">
              <a:ln>
                <a:solidFill>
                  <a:sysClr val="windowText" lastClr="000000"/>
                </a:solidFill>
              </a:ln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marL="342900" indent="-3429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zh-CN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Calculation of </a:t>
            </a:r>
            <a:r>
              <a:rPr lang="en-US" altLang="zh-CN" sz="2200" b="1" dirty="0" err="1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fractal</a:t>
            </a:r>
            <a:r>
              <a:rPr lang="en-US" altLang="zh-CN" sz="22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dimension of individual </a:t>
            </a:r>
            <a:r>
              <a:rPr lang="en-US" altLang="zh-CN" sz="2200" b="1" dirty="0" err="1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micropore</a:t>
            </a:r>
            <a:r>
              <a:rPr lang="en-US" altLang="zh-CN" sz="22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:</a:t>
            </a:r>
            <a:endParaRPr lang="en-US" altLang="zh-CN" sz="2200" dirty="0" smtClean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algn="ctr">
              <a:lnSpc>
                <a:spcPct val="125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</a:pPr>
            <a:r>
              <a:rPr lang="en-US" altLang="zh-CN" sz="2200" dirty="0" smtClean="0"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 </a:t>
            </a:r>
            <a:r>
              <a:rPr lang="en-US" altLang="zh-CN" sz="22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log P(ε) ＝ </a:t>
            </a:r>
            <a:r>
              <a:rPr lang="en-US" altLang="zh-CN" sz="2200" dirty="0" err="1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Dlog</a:t>
            </a:r>
            <a:r>
              <a:rPr lang="en-US" altLang="zh-CN" sz="2200" dirty="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α(ε) + (D/2)log A(ε</a:t>
            </a:r>
            <a:r>
              <a:rPr lang="en-US" altLang="zh-CN" sz="2200" dirty="0" smtClean="0">
                <a:solidFill>
                  <a:srgbClr val="FF0000"/>
                </a:solidFill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)</a:t>
            </a:r>
            <a:endParaRPr lang="en-US" altLang="zh-CN" sz="2200" b="1" dirty="0" smtClean="0">
              <a:ln>
                <a:solidFill>
                  <a:sysClr val="windowText" lastClr="000000"/>
                </a:solidFill>
              </a:ln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r>
              <a:rPr lang="en-US" altLang="zh-CN" sz="2000" dirty="0" smtClean="0"/>
              <a:t>Four </a:t>
            </a:r>
            <a:r>
              <a:rPr lang="en-US" altLang="zh-CN" sz="2000" dirty="0"/>
              <a:t>of the </a:t>
            </a:r>
            <a:r>
              <a:rPr lang="en-US" altLang="zh-CN" sz="2000" dirty="0" err="1"/>
              <a:t>micropores</a:t>
            </a:r>
            <a:r>
              <a:rPr lang="en-US" altLang="zh-CN" sz="2000" dirty="0"/>
              <a:t>, </a:t>
            </a:r>
            <a:r>
              <a:rPr lang="en-US" altLang="zh-CN" sz="2000" dirty="0">
                <a:sym typeface="+mn-ea"/>
              </a:rPr>
              <a:t>representing the overall micro-structure of human bones</a:t>
            </a:r>
            <a:r>
              <a:rPr lang="en-US" altLang="zh-CN" sz="2000" dirty="0"/>
              <a:t>, are </a:t>
            </a:r>
            <a:r>
              <a:rPr lang="en-US" altLang="zh-CN" sz="2000" dirty="0" smtClean="0"/>
              <a:t>imitated</a:t>
            </a:r>
            <a:r>
              <a:rPr lang="en-US" altLang="zh-CN" sz="20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   </a:t>
            </a:r>
            <a:endParaRPr lang="en-US" altLang="zh-CN" sz="2400" b="1" dirty="0" smtClean="0">
              <a:ln>
                <a:solidFill>
                  <a:sysClr val="windowText" lastClr="000000"/>
                </a:solidFill>
              </a:ln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US" altLang="zh-CN" sz="2200" b="1" dirty="0" smtClean="0">
                <a:ln>
                  <a:solidFill>
                    <a:sysClr val="windowText" lastClr="000000"/>
                  </a:solidFill>
                </a:ln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Generation of bionic pores of human bone</a:t>
            </a:r>
            <a:endParaRPr lang="en-US" altLang="zh-CN" sz="2200" b="1" dirty="0" smtClean="0">
              <a:ln>
                <a:solidFill>
                  <a:sysClr val="windowText" lastClr="000000"/>
                </a:solidFill>
              </a:ln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marL="342900" indent="-342900" algn="l">
              <a:lnSpc>
                <a:spcPct val="10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000" dirty="0">
                <a:sym typeface="+mn-ea"/>
              </a:rPr>
              <a:t>Generate closed B-spline with the same fractal dimension with porous structure of human bone </a:t>
            </a:r>
            <a:endParaRPr lang="en-US" altLang="zh-CN" sz="2000" dirty="0"/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sym typeface="+mn-ea"/>
              </a:rPr>
              <a:t>Import </a:t>
            </a:r>
            <a:r>
              <a:rPr lang="en-US" altLang="zh-CN" sz="2000" dirty="0">
                <a:sym typeface="+mn-ea"/>
              </a:rPr>
              <a:t>the generated closed B-spline to </a:t>
            </a:r>
            <a:r>
              <a:rPr lang="en-US" altLang="zh-CN" sz="2000" dirty="0" err="1">
                <a:sym typeface="+mn-ea"/>
              </a:rPr>
              <a:t>Acis</a:t>
            </a:r>
            <a:r>
              <a:rPr lang="en-US" altLang="zh-CN" sz="2000" dirty="0">
                <a:sym typeface="+mn-ea"/>
              </a:rPr>
              <a:t>. </a:t>
            </a:r>
            <a:endParaRPr lang="en-US" altLang="zh-CN" sz="2000" dirty="0" smtClean="0">
              <a:sym typeface="+mn-ea"/>
            </a:endParaRPr>
          </a:p>
          <a:p>
            <a:pPr>
              <a:spcBef>
                <a:spcPts val="600"/>
              </a:spcBef>
            </a:pPr>
            <a:r>
              <a:rPr lang="en-US" altLang="zh-CN" sz="2200" b="1" dirty="0">
                <a:ln>
                  <a:solidFill>
                    <a:sysClr val="windowText" lastClr="000000"/>
                  </a:solidFill>
                </a:ln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Generation of 3D</a:t>
            </a:r>
            <a:r>
              <a:rPr lang="en-US" altLang="zh-CN" sz="2200" b="1" dirty="0" smtClean="0">
                <a:ln>
                  <a:solidFill>
                    <a:sysClr val="windowText" lastClr="000000"/>
                  </a:solidFill>
                </a:ln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</a:t>
            </a:r>
            <a:r>
              <a:rPr lang="en-US" altLang="zh-CN" sz="2200" b="1" dirty="0">
                <a:ln>
                  <a:solidFill>
                    <a:sysClr val="windowText" lastClr="000000"/>
                  </a:solidFill>
                </a:ln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bionic porous </a:t>
            </a:r>
            <a:r>
              <a:rPr lang="en-US" altLang="zh-CN" sz="2200" b="1" dirty="0" smtClean="0">
                <a:ln>
                  <a:solidFill>
                    <a:sysClr val="windowText" lastClr="000000"/>
                  </a:solidFill>
                </a:ln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structure</a:t>
            </a:r>
            <a:endParaRPr lang="en-US" altLang="zh-CN" sz="2200" b="1" dirty="0" smtClean="0">
              <a:ln>
                <a:solidFill>
                  <a:sysClr val="windowText" lastClr="000000"/>
                </a:solidFill>
              </a:ln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marL="342900" indent="-342900" algn="just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sym typeface="+mn-ea"/>
              </a:rPr>
              <a:t>The </a:t>
            </a:r>
            <a:r>
              <a:rPr lang="en-US" altLang="zh-CN" sz="2000" dirty="0">
                <a:sym typeface="+mn-ea"/>
              </a:rPr>
              <a:t>cross-sectional pore distribution of </a:t>
            </a:r>
            <a:r>
              <a:rPr lang="en-US" altLang="zh-CN" sz="2000" dirty="0" smtClean="0">
                <a:sym typeface="+mn-ea"/>
              </a:rPr>
              <a:t>the              </a:t>
            </a:r>
            <a:r>
              <a:rPr lang="en-US" altLang="zh-CN" sz="2000" dirty="0">
                <a:sym typeface="+mn-ea"/>
              </a:rPr>
              <a:t>structure </a:t>
            </a:r>
            <a:r>
              <a:rPr lang="en-US" altLang="zh-CN" sz="2000" dirty="0" smtClean="0">
                <a:sym typeface="+mn-ea"/>
              </a:rPr>
              <a:t>is </a:t>
            </a:r>
            <a:r>
              <a:rPr lang="en-US" altLang="zh-CN" sz="2000" dirty="0">
                <a:sym typeface="+mn-ea"/>
              </a:rPr>
              <a:t>similar to that of human bone</a:t>
            </a:r>
            <a:endParaRPr lang="en-US" altLang="zh-CN" sz="2000" dirty="0">
              <a:sym typeface="+mn-ea"/>
            </a:endParaRPr>
          </a:p>
          <a:p>
            <a:pPr marL="342900" indent="-3429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000" dirty="0" smtClean="0">
                <a:sym typeface="+mn-ea"/>
              </a:rPr>
              <a:t>The </a:t>
            </a:r>
            <a:r>
              <a:rPr lang="en-US" altLang="zh-CN" sz="2000" dirty="0">
                <a:sym typeface="+mn-ea"/>
              </a:rPr>
              <a:t>porous structure has a controllable randomness in terms of shape and </a:t>
            </a:r>
            <a:r>
              <a:rPr lang="en-US" altLang="zh-CN" sz="2000" dirty="0" smtClean="0">
                <a:sym typeface="+mn-ea"/>
              </a:rPr>
              <a:t>size</a:t>
            </a:r>
            <a:endParaRPr lang="zh-CN" altLang="en-US" sz="2400" b="1" dirty="0">
              <a:ln>
                <a:solidFill>
                  <a:sysClr val="windowText" lastClr="000000"/>
                </a:solidFill>
              </a:ln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16722" y="868125"/>
            <a:ext cx="3082747" cy="13032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r>
              <a:rPr lang="en-US" altLang="zh-CN" sz="2400" dirty="0" err="1">
                <a:solidFill>
                  <a:srgbClr val="C00000"/>
                </a:solidFill>
              </a:rPr>
              <a:t>→ geometric similarity between micropores</a:t>
            </a:r>
            <a:endParaRPr lang="en-US" altLang="zh-CN" sz="2400" dirty="0">
              <a:solidFill>
                <a:srgbClr val="C00000"/>
              </a:solidFill>
            </a:endParaRPr>
          </a:p>
          <a:p>
            <a:endParaRPr lang="en-US" altLang="zh-CN" sz="1200" dirty="0">
              <a:solidFill>
                <a:srgbClr val="C00000"/>
              </a:solidFill>
            </a:endParaRPr>
          </a:p>
          <a:p>
            <a:endParaRPr lang="en-US" altLang="zh-CN" sz="2400" dirty="0">
              <a:solidFill>
                <a:srgbClr val="FF0000"/>
              </a:solidFill>
            </a:endParaRPr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 l="6356" t="2812" r="7826" b="6190"/>
          <a:stretch>
            <a:fillRect/>
          </a:stretch>
        </p:blipFill>
        <p:spPr>
          <a:xfrm>
            <a:off x="10037134" y="4260522"/>
            <a:ext cx="2063059" cy="1901815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9994605" y="6097109"/>
            <a:ext cx="213217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dirty="0"/>
              <a:t>internal design of porous </a:t>
            </a:r>
            <a:r>
              <a:rPr lang="en-US" altLang="zh-CN" sz="1400" dirty="0" smtClean="0"/>
              <a:t>spherical hinge </a:t>
            </a:r>
            <a:r>
              <a:rPr lang="en-US" altLang="zh-CN" sz="1400" dirty="0"/>
              <a:t>for additive manufacture </a:t>
            </a:r>
            <a:endParaRPr lang="en-US" altLang="zh-CN" sz="1400" dirty="0"/>
          </a:p>
        </p:txBody>
      </p:sp>
      <p:sp>
        <p:nvSpPr>
          <p:cNvPr id="20" name="标题 1"/>
          <p:cNvSpPr>
            <a:spLocks noGrp="1"/>
          </p:cNvSpPr>
          <p:nvPr>
            <p:ph type="title"/>
          </p:nvPr>
        </p:nvSpPr>
        <p:spPr>
          <a:xfrm>
            <a:off x="654787" y="135987"/>
            <a:ext cx="10515600" cy="666609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+mn-lt"/>
              </a:rPr>
              <a:t>2</a:t>
            </a:r>
            <a:r>
              <a:rPr lang="en-US" altLang="zh-CN" sz="3600" dirty="0" smtClean="0">
                <a:latin typeface="+mn-lt"/>
              </a:rPr>
              <a:t>.</a:t>
            </a:r>
            <a:r>
              <a:rPr lang="zh-CN" altLang="en-US" sz="3600" dirty="0" smtClean="0">
                <a:latin typeface="+mn-lt"/>
              </a:rPr>
              <a:t> </a:t>
            </a:r>
            <a:r>
              <a:rPr lang="en-US" altLang="zh-CN" sz="3600" dirty="0">
                <a:latin typeface="+mn-lt"/>
                <a:sym typeface="+mn-ea"/>
              </a:rPr>
              <a:t>Material and Method</a:t>
            </a:r>
            <a:endParaRPr lang="zh-CN" altLang="en-US" sz="3600" dirty="0">
              <a:latin typeface="+mn-lt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176321" y="868125"/>
            <a:ext cx="2850562" cy="1303200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endParaRPr lang="en-US" altLang="zh-CN" sz="1200" dirty="0">
              <a:solidFill>
                <a:srgbClr val="C00000"/>
              </a:solidFill>
            </a:endParaRPr>
          </a:p>
          <a:p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176010" y="2291080"/>
            <a:ext cx="5950585" cy="1816735"/>
          </a:xfrm>
          <a:prstGeom prst="rect">
            <a:avLst/>
          </a:prstGeom>
          <a:noFill/>
          <a:ln w="19050">
            <a:solidFill>
              <a:schemeClr val="accent1"/>
            </a:solidFill>
          </a:ln>
        </p:spPr>
        <p:txBody>
          <a:bodyPr wrap="square" rtlCol="0">
            <a:noAutofit/>
          </a:bodyPr>
          <a:lstStyle/>
          <a:p>
            <a:endParaRPr lang="en-US" altLang="zh-CN" sz="1200" dirty="0">
              <a:solidFill>
                <a:srgbClr val="C00000"/>
              </a:solidFill>
            </a:endParaRPr>
          </a:p>
          <a:p>
            <a:endParaRPr lang="en-US" altLang="zh-CN" sz="2400" dirty="0">
              <a:solidFill>
                <a:srgbClr val="FF0000"/>
              </a:solidFill>
            </a:endParaRPr>
          </a:p>
        </p:txBody>
      </p:sp>
      <p:sp>
        <p:nvSpPr>
          <p:cNvPr id="24" name="文本框 43"/>
          <p:cNvSpPr txBox="1"/>
          <p:nvPr/>
        </p:nvSpPr>
        <p:spPr>
          <a:xfrm>
            <a:off x="6065876" y="6204831"/>
            <a:ext cx="38453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dirty="0">
                <a:sym typeface="Times New Roman" panose="02020603050405020304"/>
              </a:rPr>
              <a:t> image </a:t>
            </a:r>
            <a:r>
              <a:rPr lang="en-US" altLang="zh-CN" dirty="0" smtClean="0">
                <a:sym typeface="Times New Roman" panose="02020603050405020304"/>
              </a:rPr>
              <a:t>with porosity 30% and </a:t>
            </a:r>
            <a:r>
              <a:rPr lang="en-US" altLang="zh-CN" dirty="0">
                <a:sym typeface="Times New Roman" panose="02020603050405020304"/>
              </a:rPr>
              <a:t>70</a:t>
            </a:r>
            <a:r>
              <a:rPr lang="en-US" altLang="zh-CN" dirty="0" smtClean="0">
                <a:sym typeface="Times New Roman" panose="02020603050405020304"/>
              </a:rPr>
              <a:t>% generated by C++</a:t>
            </a:r>
            <a:endParaRPr lang="en-US" altLang="zh-CN" dirty="0">
              <a:sym typeface="Times New Roman" panose="02020603050405020304"/>
            </a:endParaRPr>
          </a:p>
          <a:p>
            <a:endParaRPr lang="en-US" altLang="zh-CN" dirty="0">
              <a:sym typeface="Times New Roman" panose="02020603050405020304"/>
            </a:endParaRPr>
          </a:p>
        </p:txBody>
      </p:sp>
      <p:sp>
        <p:nvSpPr>
          <p:cNvPr id="2" name="文本框 43"/>
          <p:cNvSpPr txBox="1"/>
          <p:nvPr>
            <p:custDataLst>
              <p:tags r:id="rId13"/>
            </p:custDataLst>
          </p:nvPr>
        </p:nvSpPr>
        <p:spPr>
          <a:xfrm>
            <a:off x="6399530" y="3764915"/>
            <a:ext cx="521779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en-US" altLang="zh-CN" dirty="0">
                <a:sym typeface="Times New Roman" panose="02020603050405020304"/>
              </a:rPr>
              <a:t> four closed B-spline generated by MATLAB</a:t>
            </a:r>
            <a:r>
              <a:rPr lang="en-US" altLang="zh-CN" dirty="0" smtClean="0">
                <a:sym typeface="Times New Roman" panose="02020603050405020304"/>
              </a:rPr>
              <a:t> </a:t>
            </a:r>
            <a:endParaRPr lang="en-US" altLang="zh-CN" dirty="0">
              <a:sym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5307" y="1417577"/>
            <a:ext cx="10625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       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46994" y="865088"/>
            <a:ext cx="11845158" cy="50927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  <a:buClrTx/>
              <a:buSzTx/>
              <a:buFontTx/>
            </a:pPr>
            <a:r>
              <a:rPr lang="en-US" altLang="zh-CN" sz="2400" dirty="0">
                <a:ea typeface="黑体" panose="02010609060101010101" pitchFamily="49" charset="-122"/>
              </a:rPr>
              <a:t> </a:t>
            </a:r>
            <a:r>
              <a:rPr lang="en-US" altLang="zh-CN" sz="2400" b="1" dirty="0" smtClean="0">
                <a:ea typeface="黑体" panose="02010609060101010101" pitchFamily="49" charset="-122"/>
                <a:cs typeface="Times New Roman" panose="02020603050405020304" charset="0"/>
              </a:rPr>
              <a:t>Design </a:t>
            </a:r>
            <a:r>
              <a:rPr lang="en-US" altLang="zh-CN" sz="2400" b="1" dirty="0" smtClean="0">
                <a:ea typeface="黑体" panose="02010609060101010101" pitchFamily="49" charset="-122"/>
                <a:cs typeface="Times New Roman" panose="02020603050405020304" charset="0"/>
              </a:rPr>
              <a:t>of spherical hinge </a:t>
            </a:r>
            <a:r>
              <a:rPr lang="en-US" altLang="zh-CN" sz="2400" b="1" dirty="0" smtClean="0"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with biomimetic porous structure </a:t>
            </a:r>
            <a:r>
              <a:rPr lang="en-US" altLang="zh-CN" sz="2400" b="1" dirty="0" smtClean="0">
                <a:ea typeface="黑体" panose="02010609060101010101" pitchFamily="49" charset="-122"/>
                <a:cs typeface="Times New Roman" panose="02020603050405020304" charset="0"/>
              </a:rPr>
              <a:t>for snake-like robot </a:t>
            </a:r>
            <a:endParaRPr lang="en-US" altLang="zh-CN" sz="2400" dirty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81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2"/>
          <a:srcRect l="10034" r="18945"/>
          <a:stretch>
            <a:fillRect/>
          </a:stretch>
        </p:blipFill>
        <p:spPr>
          <a:xfrm>
            <a:off x="6547944" y="1786908"/>
            <a:ext cx="2644275" cy="390544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文本框 5"/>
          <p:cNvSpPr txBox="1"/>
          <p:nvPr>
            <p:custDataLst>
              <p:tags r:id="rId3"/>
            </p:custDataLst>
          </p:nvPr>
        </p:nvSpPr>
        <p:spPr>
          <a:xfrm>
            <a:off x="149225" y="1331595"/>
            <a:ext cx="6232525" cy="53530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just">
              <a:spcAft>
                <a:spcPts val="600"/>
              </a:spcAft>
            </a:pPr>
            <a:r>
              <a:rPr lang="en-US" altLang="zh-CN" sz="2000" dirty="0" smtClean="0"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Methodology</a:t>
            </a:r>
            <a:r>
              <a:rPr lang="zh-CN" altLang="en-US" sz="2000" dirty="0" smtClean="0"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：</a:t>
            </a:r>
            <a:endParaRPr lang="en-US" altLang="zh-CN" sz="2000" dirty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marL="457200" indent="-457200" algn="just">
              <a:buClrTx/>
              <a:buSzTx/>
              <a:buFontTx/>
              <a:buAutoNum type="arabicPeriod"/>
            </a:pPr>
            <a:r>
              <a:rPr lang="en-US" altLang="zh-CN" sz="2000" dirty="0" smtClean="0"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Set </a:t>
            </a:r>
            <a:r>
              <a:rPr lang="en-US" altLang="zh-CN" sz="2000" dirty="0"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the wall thickness of spherical hinge and sizes of pores to reach self-lubricating </a:t>
            </a:r>
            <a:r>
              <a:rPr lang="en-US" altLang="zh-CN" sz="2000" dirty="0" smtClean="0"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biomimetic </a:t>
            </a:r>
            <a:r>
              <a:rPr lang="en-US" altLang="zh-CN" sz="2000" dirty="0" smtClean="0"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structure</a:t>
            </a:r>
            <a:endParaRPr lang="en-US" altLang="zh-CN" sz="2000" dirty="0" smtClean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algn="just"/>
            <a:r>
              <a:rPr lang="en-US" altLang="zh-CN" sz="20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     According </a:t>
            </a:r>
            <a:r>
              <a:rPr lang="en-US" altLang="zh-CN" sz="20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to the capillary phenomenon formula</a:t>
            </a:r>
            <a:r>
              <a:rPr lang="en-US" altLang="zh-CN" sz="20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:</a:t>
            </a:r>
            <a:endParaRPr lang="en-US" altLang="zh-CN" sz="2000" dirty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marL="457200" indent="-457200" algn="just">
              <a:buClrTx/>
              <a:buSzTx/>
              <a:buFontTx/>
              <a:buAutoNum type="arabicPeriod"/>
            </a:pPr>
            <a:endParaRPr lang="en-US" altLang="zh-CN" sz="2000" dirty="0" smtClean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marL="457200" indent="-457200" algn="just">
              <a:buClrTx/>
              <a:buSzTx/>
              <a:buFontTx/>
              <a:buAutoNum type="arabicPeriod"/>
            </a:pPr>
            <a:endParaRPr lang="en-US" altLang="zh-CN" sz="2000" dirty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algn="just">
              <a:buClrTx/>
              <a:buSzTx/>
              <a:buFontTx/>
            </a:pPr>
            <a:r>
              <a:rPr lang="en-US" altLang="zh-CN" sz="16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</a:t>
            </a:r>
            <a:r>
              <a:rPr lang="en-US" altLang="zh-CN" sz="16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       r</a:t>
            </a:r>
            <a:r>
              <a:rPr lang="en-US" altLang="zh-CN" sz="16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: the radius of the </a:t>
            </a:r>
            <a:r>
              <a:rPr lang="en-US" altLang="zh-CN" sz="16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tube;  ρ</a:t>
            </a:r>
            <a:r>
              <a:rPr lang="en-US" altLang="zh-CN" sz="16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: the liquid </a:t>
            </a:r>
            <a:r>
              <a:rPr lang="en-US" altLang="zh-CN" sz="16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density;  </a:t>
            </a:r>
            <a:endParaRPr lang="en-US" altLang="zh-CN" sz="1600" dirty="0" smtClean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algn="just">
              <a:buClrTx/>
              <a:buSzTx/>
              <a:buFontTx/>
            </a:pPr>
            <a:r>
              <a:rPr lang="en-US" altLang="zh-CN" sz="16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</a:t>
            </a:r>
            <a:r>
              <a:rPr lang="en-US" altLang="zh-CN" sz="16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      θ</a:t>
            </a:r>
            <a:r>
              <a:rPr lang="en-US" altLang="zh-CN" sz="16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: the intersection angle between the liquid level and the pipe </a:t>
            </a:r>
            <a:r>
              <a:rPr lang="en-US" altLang="zh-CN" sz="16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wall</a:t>
            </a:r>
            <a:endParaRPr lang="en-US" altLang="zh-CN" sz="1600" dirty="0" smtClean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 algn="just">
              <a:buClrTx/>
              <a:buSzTx/>
              <a:buFontTx/>
            </a:pPr>
            <a:r>
              <a:rPr lang="en-US" altLang="zh-CN" sz="16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        Independent </a:t>
            </a:r>
            <a:r>
              <a:rPr lang="en-US" altLang="zh-CN" sz="16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variable: r tube radius. </a:t>
            </a:r>
            <a:endParaRPr lang="en-US" altLang="zh-CN" sz="2000" dirty="0" smtClean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marL="457200" indent="-457200" algn="l">
              <a:spcBef>
                <a:spcPts val="600"/>
              </a:spcBef>
              <a:buFont typeface="Wingdings" panose="05000000000000000000" pitchFamily="2" charset="2"/>
              <a:buChar char="Ø"/>
            </a:pPr>
            <a:r>
              <a:rPr lang="en-US" altLang="zh-CN" sz="19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</a:rPr>
              <a:t>Minimize areas of the pores until the minimum resolution of 3D printing is reached→ self-lubrication</a:t>
            </a:r>
            <a:endParaRPr lang="en-US" altLang="zh-CN" sz="1900" dirty="0" smtClean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marL="457200" indent="-457200" algn="just">
              <a:spcBef>
                <a:spcPts val="600"/>
              </a:spcBef>
              <a:buClrTx/>
              <a:buSzTx/>
              <a:buFont typeface="+mj-lt"/>
              <a:buAutoNum type="arabicPeriod" startAt="2"/>
            </a:pPr>
            <a:r>
              <a:rPr lang="en-US" altLang="zh-CN" sz="2000" dirty="0" smtClean="0"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Calculate the porosity of surface of spherical hinge to obtain the highest strength-mass ratio</a:t>
            </a:r>
            <a:endParaRPr lang="en-US" altLang="zh-CN" sz="2000" dirty="0" smtClean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marL="457200" indent="-457200" algn="just">
              <a:spcBef>
                <a:spcPts val="600"/>
              </a:spcBef>
              <a:buClrTx/>
              <a:buSzTx/>
              <a:buFontTx/>
              <a:buAutoNum type="arabicPeriod" startAt="2"/>
            </a:pPr>
            <a:r>
              <a:rPr lang="en-US" altLang="zh-CN" sz="2000" dirty="0" smtClean="0"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Obtain the appropriate ratio of length (L) to diameter of the spherical hinge to reach the greatest rotational angle</a:t>
            </a:r>
            <a:endParaRPr lang="en-US" altLang="zh-CN" sz="2000" dirty="0" smtClean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algn="just">
              <a:buClrTx/>
              <a:buSzTx/>
            </a:pPr>
            <a:endParaRPr lang="en-US" altLang="zh-CN" sz="2400" dirty="0"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pic>
        <p:nvPicPr>
          <p:cNvPr id="3" name="82eefb3eedfcca6a703894426266a682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>
                  <p14:trim st="5863.000000" end="5725.000000"/>
                </p14:media>
              </p:ext>
            </p:extLst>
          </p:nvPr>
        </p:nvPicPr>
        <p:blipFill rotWithShape="1">
          <a:blip r:embed="rId6"/>
          <a:srcRect l="5162" t="14095" r="4825" b="13808"/>
          <a:stretch>
            <a:fillRect/>
          </a:stretch>
        </p:blipFill>
        <p:spPr>
          <a:xfrm>
            <a:off x="9253330" y="1786910"/>
            <a:ext cx="2763079" cy="390544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7448107" y="5752214"/>
            <a:ext cx="340773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/>
              <a:t>spherical hinge with self-lubricating structure</a:t>
            </a:r>
            <a:endParaRPr lang="en-US" altLang="zh-CN" dirty="0"/>
          </a:p>
        </p:txBody>
      </p:sp>
      <p:sp>
        <p:nvSpPr>
          <p:cNvPr id="8" name="文本框 7"/>
          <p:cNvSpPr txBox="1"/>
          <p:nvPr/>
        </p:nvSpPr>
        <p:spPr>
          <a:xfrm>
            <a:off x="6719777" y="4854747"/>
            <a:ext cx="1855381" cy="6451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l"/>
            <a:r>
              <a:rPr lang="en-US" altLang="zh-CN" dirty="0" smtClean="0"/>
              <a:t>self-similar fractal pores</a:t>
            </a:r>
            <a:endParaRPr lang="en-US" altLang="zh-CN" dirty="0" smtClean="0"/>
          </a:p>
        </p:txBody>
      </p:sp>
      <p:cxnSp>
        <p:nvCxnSpPr>
          <p:cNvPr id="10" name="直接箭头连接符 9"/>
          <p:cNvCxnSpPr/>
          <p:nvPr/>
        </p:nvCxnSpPr>
        <p:spPr>
          <a:xfrm flipV="1">
            <a:off x="6815470" y="3306726"/>
            <a:ext cx="723014" cy="1536404"/>
          </a:xfrm>
          <a:prstGeom prst="straightConnector1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H="1">
            <a:off x="6392308" y="1924492"/>
            <a:ext cx="1079205" cy="159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flipH="1">
            <a:off x="6353592" y="4247800"/>
            <a:ext cx="1079205" cy="1594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/>
          <p:cNvCxnSpPr/>
          <p:nvPr/>
        </p:nvCxnSpPr>
        <p:spPr>
          <a:xfrm flipH="1">
            <a:off x="6472052" y="1940441"/>
            <a:ext cx="5317" cy="2307359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223824" y="2886527"/>
            <a:ext cx="2923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/>
              <a:t>L</a:t>
            </a:r>
            <a:endParaRPr lang="zh-CN" altLang="en-US" dirty="0"/>
          </a:p>
        </p:txBody>
      </p:sp>
      <p:sp>
        <p:nvSpPr>
          <p:cNvPr id="17" name="标题 1"/>
          <p:cNvSpPr>
            <a:spLocks noGrp="1"/>
          </p:cNvSpPr>
          <p:nvPr>
            <p:ph type="title"/>
          </p:nvPr>
        </p:nvSpPr>
        <p:spPr>
          <a:xfrm>
            <a:off x="822521" y="171587"/>
            <a:ext cx="10515600" cy="666609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+mn-lt"/>
              </a:rPr>
              <a:t>3</a:t>
            </a:r>
            <a:r>
              <a:rPr lang="en-US" altLang="zh-CN" sz="3600" dirty="0" smtClean="0">
                <a:latin typeface="+mn-lt"/>
              </a:rPr>
              <a:t>.</a:t>
            </a:r>
            <a:r>
              <a:rPr lang="zh-CN" altLang="en-US" sz="3600" dirty="0" smtClean="0">
                <a:latin typeface="+mn-lt"/>
              </a:rPr>
              <a:t> </a:t>
            </a:r>
            <a:r>
              <a:rPr lang="en-US" altLang="zh-CN" sz="3600" dirty="0">
                <a:latin typeface="+mn-lt"/>
              </a:rPr>
              <a:t>Results</a:t>
            </a:r>
            <a:endParaRPr lang="en-US" altLang="zh-CN" sz="3600" dirty="0">
              <a:latin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7"/>
            </p:custDataLst>
          </p:nvPr>
        </p:nvPicPr>
        <p:blipFill rotWithShape="1">
          <a:blip r:embed="rId8"/>
          <a:srcRect t="8008" r="5245" b="14943"/>
          <a:stretch>
            <a:fillRect/>
          </a:stretch>
        </p:blipFill>
        <p:spPr>
          <a:xfrm>
            <a:off x="2129900" y="3037048"/>
            <a:ext cx="1501425" cy="5675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8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432405" y="1079984"/>
            <a:ext cx="11227267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  <a:sym typeface="+mn-ea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95295" y="1925804"/>
            <a:ext cx="11227267" cy="553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600"/>
              </a:spcAft>
            </a:pPr>
            <a:r>
              <a:rPr lang="en-US" altLang="zh-CN" sz="2400" dirty="0">
                <a:latin typeface="黑体" panose="02010609060101010101" pitchFamily="49" charset="-122"/>
                <a:ea typeface="黑体" panose="02010609060101010101" pitchFamily="49" charset="-122"/>
              </a:rPr>
              <a:t>   </a:t>
            </a:r>
            <a:endParaRPr lang="zh-CN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199495" y="987425"/>
            <a:ext cx="5957570" cy="149161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altLang="zh-CN" sz="2700" b="1" dirty="0">
                <a:latin typeface="Times New Roman" panose="02020603050405020304" charset="0"/>
                <a:cs typeface="Times New Roman" panose="02020603050405020304" charset="0"/>
              </a:rPr>
              <a:t>Original Hooke joint:</a:t>
            </a:r>
            <a:endParaRPr lang="en-US" altLang="zh-CN" sz="27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ultimate rotational angle: 37 degrees </a:t>
            </a:r>
            <a:endParaRPr lang="en-US" altLang="zh-CN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volume(single joint): 20.43±1.1e-05 m</a:t>
            </a:r>
            <a:r>
              <a:rPr lang="en-US" altLang="zh-CN" sz="2400" baseline="30000" dirty="0">
                <a:latin typeface="Times New Roman" panose="02020603050405020304" charset="0"/>
                <a:cs typeface="Times New Roman" panose="02020603050405020304" charset="0"/>
              </a:rPr>
              <a:t>3</a:t>
            </a:r>
            <a:endParaRPr lang="en-US" altLang="zh-CN" sz="2400" baseline="300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</a:rPr>
              <a:t>Without self-lubrication property</a:t>
            </a:r>
            <a:endParaRPr lang="en-US" altLang="zh-CN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endParaRPr lang="en-US" altLang="zh-CN" sz="2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8" name="文本框 7"/>
          <p:cNvSpPr txBox="1"/>
          <p:nvPr>
            <p:custDataLst>
              <p:tags r:id="rId2"/>
            </p:custDataLst>
          </p:nvPr>
        </p:nvSpPr>
        <p:spPr>
          <a:xfrm>
            <a:off x="6225210" y="987425"/>
            <a:ext cx="6014720" cy="154051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spcAft>
                <a:spcPts val="600"/>
              </a:spcAft>
            </a:pPr>
            <a:r>
              <a:rPr lang="en-US" altLang="zh-CN" sz="2700" b="1" dirty="0">
                <a:latin typeface="Times New Roman" panose="02020603050405020304" charset="0"/>
                <a:cs typeface="Times New Roman" panose="02020603050405020304" charset="0"/>
              </a:rPr>
              <a:t>Spherical joint with bionic pores:</a:t>
            </a:r>
            <a:endParaRPr lang="en-US" altLang="zh-CN" sz="2700" b="1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ultimate rotational angle: 42 degrees </a:t>
            </a:r>
            <a:endParaRPr lang="en-US" altLang="zh-CN" sz="2400" dirty="0">
              <a:latin typeface="Times New Roman" panose="02020603050405020304" charset="0"/>
              <a:cs typeface="Times New Roman" panose="02020603050405020304" charset="0"/>
            </a:endParaRPr>
          </a:p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volume(single joint): 11.79±4.3e-06 m</a:t>
            </a:r>
            <a:r>
              <a:rPr lang="en-US" altLang="zh-CN" sz="2400" baseline="300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3</a:t>
            </a:r>
            <a:endParaRPr lang="en-US" altLang="zh-CN" sz="2400" baseline="30000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  <a:p>
            <a:pPr marL="457200" indent="-457200" algn="l">
              <a:buClrTx/>
              <a:buSzTx/>
              <a:buFont typeface="Arial" panose="020B0604020202020204" pitchFamily="34" charset="0"/>
              <a:buChar char="•"/>
            </a:pPr>
            <a:r>
              <a:rPr lang="en-US" altLang="zh-CN" sz="2400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With self-lubrication property</a:t>
            </a:r>
            <a:endParaRPr lang="en-US" altLang="zh-CN" sz="2600" dirty="0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356475" y="818515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/>
          </a:p>
        </p:txBody>
      </p:sp>
      <p:pic>
        <p:nvPicPr>
          <p:cNvPr id="17" name="图片 2"/>
          <p:cNvPicPr>
            <a:picLocks noChangeAspect="1"/>
          </p:cNvPicPr>
          <p:nvPr>
            <p:custDataLst>
              <p:tags r:id="rId3"/>
            </p:custDataLst>
          </p:nvPr>
        </p:nvPicPr>
        <p:blipFill rotWithShape="1">
          <a:blip r:embed="rId4"/>
          <a:srcRect t="9802" b="4037"/>
          <a:stretch>
            <a:fillRect/>
          </a:stretch>
        </p:blipFill>
        <p:spPr>
          <a:xfrm>
            <a:off x="883285" y="2668932"/>
            <a:ext cx="9834245" cy="3567224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822521" y="171587"/>
            <a:ext cx="10515600" cy="666609"/>
          </a:xfrm>
        </p:spPr>
        <p:txBody>
          <a:bodyPr>
            <a:normAutofit/>
          </a:bodyPr>
          <a:p>
            <a:r>
              <a:rPr lang="en-US" altLang="zh-CN" sz="3600" dirty="0">
                <a:latin typeface="+mn-lt"/>
              </a:rPr>
              <a:t>3</a:t>
            </a:r>
            <a:r>
              <a:rPr lang="en-US" altLang="zh-CN" sz="3600" dirty="0" smtClean="0">
                <a:latin typeface="+mn-lt"/>
              </a:rPr>
              <a:t>.</a:t>
            </a:r>
            <a:r>
              <a:rPr lang="zh-CN" altLang="en-US" sz="3600" dirty="0" smtClean="0">
                <a:latin typeface="+mn-lt"/>
              </a:rPr>
              <a:t> </a:t>
            </a:r>
            <a:r>
              <a:rPr lang="en-US" altLang="zh-CN" sz="3600" dirty="0">
                <a:latin typeface="+mn-lt"/>
              </a:rPr>
              <a:t>Results</a:t>
            </a:r>
            <a:endParaRPr lang="en-US" altLang="zh-CN" sz="3600" dirty="0">
              <a:latin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1402080" y="6195695"/>
            <a:ext cx="970851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spcAft>
                <a:spcPts val="600"/>
              </a:spcAft>
            </a:pPr>
            <a:r>
              <a:rPr lang="en-US" altLang="zh-CN" sz="2400" b="1" dirty="0">
                <a:latin typeface="Times New Roman" panose="02020603050405020304" charset="0"/>
                <a:cs typeface="Times New Roman" panose="02020603050405020304" charset="0"/>
                <a:sym typeface="+mn-ea"/>
              </a:rPr>
              <a:t>          Original Hooke joint                   Spherical joint with bionic pores </a:t>
            </a:r>
            <a:endParaRPr lang="en-US" altLang="zh-CN" sz="2400" b="1" dirty="0">
              <a:latin typeface="Times New Roman" panose="02020603050405020304" charset="0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162910" y="4409807"/>
            <a:ext cx="11792607" cy="2337834"/>
          </a:xfrm>
          <a:prstGeom prst="roundRect">
            <a:avLst>
              <a:gd name="adj" fmla="val 7226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01413" y="190412"/>
            <a:ext cx="10515600" cy="666609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+mn-lt"/>
              </a:rPr>
              <a:t>4</a:t>
            </a:r>
            <a:r>
              <a:rPr lang="en-US" altLang="zh-CN" sz="3600" dirty="0" smtClean="0">
                <a:latin typeface="+mn-lt"/>
              </a:rPr>
              <a:t>. </a:t>
            </a:r>
            <a:r>
              <a:rPr lang="en-US" altLang="zh-CN" sz="3600" dirty="0">
                <a:latin typeface="+mn-lt"/>
              </a:rPr>
              <a:t>C</a:t>
            </a:r>
            <a:r>
              <a:rPr lang="en-US" altLang="zh-CN" sz="3600" dirty="0">
                <a:latin typeface="+mn-lt"/>
              </a:rPr>
              <a:t>onclusion</a:t>
            </a:r>
            <a:endParaRPr lang="zh-CN" altLang="en-US" sz="3600" dirty="0">
              <a:latin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4455" y="966470"/>
            <a:ext cx="12022455" cy="46037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en-US" sz="2400" b="1" dirty="0">
                <a:latin typeface="Times New Roman" panose="02020603050405020304" charset="0"/>
                <a:ea typeface="宋体" panose="02010600030101010101" pitchFamily="2" charset="-122"/>
              </a:rPr>
              <a:t>The bionic spherical hinge joint is successfully applied on the snake-like robot</a:t>
            </a:r>
            <a:endParaRPr lang="en-US" altLang="en-US" sz="2400" b="1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pic>
        <p:nvPicPr>
          <p:cNvPr id="4" name="88fd452bbea461f3af92ecb4db9d5d6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 rotWithShape="1">
          <a:blip r:embed="rId3"/>
          <a:srcRect l="34483" t="8651" r="25258" b="15143"/>
          <a:stretch>
            <a:fillRect/>
          </a:stretch>
        </p:blipFill>
        <p:spPr>
          <a:xfrm>
            <a:off x="4365887" y="1445172"/>
            <a:ext cx="2408560" cy="2564526"/>
          </a:xfrm>
          <a:prstGeom prst="rect">
            <a:avLst/>
          </a:prstGeom>
        </p:spPr>
      </p:pic>
      <p:pic>
        <p:nvPicPr>
          <p:cNvPr id="6" name="WeChat_20230807215033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5">
                  <p14:trim end="441.000000"/>
                </p14:media>
              </p:ext>
            </p:extLst>
          </p:nvPr>
        </p:nvPicPr>
        <p:blipFill rotWithShape="1">
          <a:blip r:embed="rId6"/>
          <a:srcRect l="10434" t="1" b="22688"/>
          <a:stretch>
            <a:fillRect/>
          </a:stretch>
        </p:blipFill>
        <p:spPr>
          <a:xfrm>
            <a:off x="6836345" y="1429764"/>
            <a:ext cx="5313615" cy="2579933"/>
          </a:xfrm>
          <a:prstGeom prst="rect">
            <a:avLst/>
          </a:prstGeom>
        </p:spPr>
      </p:pic>
      <p:pic>
        <p:nvPicPr>
          <p:cNvPr id="7" name="WeChat_20230807215128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7">
                  <p14:trim st="1938.000000" end="485.000000"/>
                </p14:media>
              </p:ext>
            </p:extLst>
          </p:nvPr>
        </p:nvPicPr>
        <p:blipFill rotWithShape="1">
          <a:blip r:embed="rId8"/>
          <a:srcRect l="19740" r="8628" b="22818"/>
          <a:stretch>
            <a:fillRect/>
          </a:stretch>
        </p:blipFill>
        <p:spPr>
          <a:xfrm>
            <a:off x="47298" y="1429768"/>
            <a:ext cx="4256691" cy="257993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225863" y="4009697"/>
            <a:ext cx="4550979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en-US" sz="2000" b="0" dirty="0" smtClean="0">
                <a:latin typeface="Times New Roman" panose="02020603050405020304" charset="0"/>
                <a:ea typeface="宋体" panose="02010600030101010101" pitchFamily="2" charset="-122"/>
              </a:rPr>
              <a:t>Reached </a:t>
            </a:r>
            <a:r>
              <a:rPr lang="en-US" sz="2000" b="0" dirty="0">
                <a:latin typeface="Times New Roman" panose="02020603050405020304" charset="0"/>
                <a:ea typeface="宋体" panose="02010600030101010101" pitchFamily="2" charset="-122"/>
              </a:rPr>
              <a:t>a </a:t>
            </a:r>
            <a:r>
              <a:rPr lang="en-US" sz="2000" b="0" dirty="0">
                <a:solidFill>
                  <a:srgbClr val="C00000"/>
                </a:solidFill>
                <a:latin typeface="Times New Roman" panose="02020603050405020304" charset="0"/>
                <a:ea typeface="宋体" panose="02010600030101010101" pitchFamily="2" charset="-122"/>
              </a:rPr>
              <a:t>rotational angle of 42 degrees</a:t>
            </a:r>
            <a:endParaRPr lang="en-US" altLang="en-US" sz="2000" b="0" dirty="0">
              <a:solidFill>
                <a:srgbClr val="C00000"/>
              </a:solidFill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-68318" y="4009697"/>
            <a:ext cx="7178565" cy="40011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indent="0" algn="ctr"/>
            <a:r>
              <a:rPr lang="en-US" sz="2000" b="0" dirty="0">
                <a:latin typeface="Times New Roman" panose="02020603050405020304" charset="0"/>
                <a:ea typeface="宋体" panose="02010600030101010101" pitchFamily="2" charset="-122"/>
              </a:rPr>
              <a:t>The bionic spherical hinge joint </a:t>
            </a:r>
            <a:r>
              <a:rPr lang="en-US" sz="2000" b="0" dirty="0" smtClean="0">
                <a:latin typeface="Times New Roman" panose="02020603050405020304" charset="0"/>
                <a:ea typeface="宋体" panose="02010600030101010101" pitchFamily="2" charset="-122"/>
              </a:rPr>
              <a:t>rotated </a:t>
            </a:r>
            <a:r>
              <a:rPr lang="en-US" sz="2000" b="0" dirty="0">
                <a:latin typeface="Times New Roman" panose="02020603050405020304" charset="0"/>
                <a:ea typeface="宋体" panose="02010600030101010101" pitchFamily="2" charset="-122"/>
              </a:rPr>
              <a:t>freely to various directions</a:t>
            </a:r>
            <a:endParaRPr lang="en-US" altLang="en-US" sz="2000" b="0" dirty="0">
              <a:latin typeface="Times New Roman" panose="02020603050405020304" charset="0"/>
              <a:ea typeface="宋体" panose="02010600030101010101" pitchFamily="2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9"/>
            </p:custDataLst>
          </p:nvPr>
        </p:nvSpPr>
        <p:spPr>
          <a:xfrm>
            <a:off x="356630" y="4409807"/>
            <a:ext cx="11598887" cy="19685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sz="24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Inventive points:</a:t>
            </a:r>
            <a:endParaRPr lang="en-US" sz="24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</a:endParaRPr>
          </a:p>
          <a:p>
            <a:pPr>
              <a:spcAft>
                <a:spcPts val="600"/>
              </a:spcAft>
            </a:pPr>
            <a:r>
              <a:rPr lang="en-US" sz="22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1. design of biomimetic porous structure </a:t>
            </a:r>
            <a:r>
              <a:rPr lang="en-US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applicable to kinetic pairs</a:t>
            </a:r>
            <a:r>
              <a:rPr lang="en-US" sz="22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, which is realized by a mathematical model generating geometric models for fractal porous structure of human </a:t>
            </a:r>
            <a:r>
              <a:rPr lang="en-US" sz="22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bone</a:t>
            </a:r>
            <a:endParaRPr lang="en-US" sz="2200" dirty="0" smtClean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>
              <a:spcAft>
                <a:spcPts val="600"/>
              </a:spcAft>
            </a:pPr>
            <a:r>
              <a:rPr lang="en-US" altLang="en-US" sz="22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2</a:t>
            </a:r>
            <a:r>
              <a:rPr lang="en-US" altLang="en-US" sz="22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. </a:t>
            </a:r>
            <a:r>
              <a:rPr lang="en-US" sz="22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</a:t>
            </a:r>
            <a:r>
              <a:rPr lang="en-US" sz="22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porous design with enhanced physical properties applied to spherical hinge of snake-like robot, of which hinges reach </a:t>
            </a:r>
            <a:r>
              <a:rPr lang="en-US" sz="22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self-lubrication property, high strength-mass ratio, and enlarged freedom</a:t>
            </a:r>
            <a:endParaRPr lang="en-US" altLang="en-US" sz="2200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" dur="95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886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11" repeatCount="indefinite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17" repeatCount="indefinite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23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2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圆角矩形 18"/>
          <p:cNvSpPr/>
          <p:nvPr/>
        </p:nvSpPr>
        <p:spPr>
          <a:xfrm>
            <a:off x="378371" y="4466897"/>
            <a:ext cx="11361683" cy="2308160"/>
          </a:xfrm>
          <a:prstGeom prst="roundRect">
            <a:avLst>
              <a:gd name="adj" fmla="val 9714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圆角矩形 8"/>
          <p:cNvSpPr/>
          <p:nvPr/>
        </p:nvSpPr>
        <p:spPr>
          <a:xfrm>
            <a:off x="420370" y="1536065"/>
            <a:ext cx="11361420" cy="2336800"/>
          </a:xfrm>
          <a:prstGeom prst="roundRect">
            <a:avLst>
              <a:gd name="adj" fmla="val 9714"/>
            </a:avLst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78524" y="943190"/>
            <a:ext cx="10300138" cy="592627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spcAft>
                <a:spcPts val="1800"/>
              </a:spcAft>
              <a:buClrTx/>
              <a:buSzTx/>
              <a:buFontTx/>
            </a:pPr>
            <a:r>
              <a:rPr lang="en-US" altLang="zh-CN" sz="28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Fields that biomimetic porous structure is applicable to</a:t>
            </a:r>
            <a:r>
              <a:rPr lang="zh-CN" altLang="en-US" sz="2800" b="1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：</a:t>
            </a:r>
            <a:endParaRPr sz="28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649013" y="113971"/>
            <a:ext cx="10515600" cy="666609"/>
          </a:xfrm>
        </p:spPr>
        <p:txBody>
          <a:bodyPr>
            <a:normAutofit/>
          </a:bodyPr>
          <a:lstStyle/>
          <a:p>
            <a:r>
              <a:rPr lang="en-US" altLang="zh-CN" sz="3600" dirty="0" smtClean="0">
                <a:latin typeface="+mn-lt"/>
              </a:rPr>
              <a:t>5. Appendix</a:t>
            </a:r>
            <a:endParaRPr lang="zh-CN" altLang="en-US" sz="3600" dirty="0">
              <a:latin typeface="+mn-lt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126490" y="1621790"/>
            <a:ext cx="9926320" cy="2212276"/>
            <a:chOff x="966952" y="1722700"/>
            <a:chExt cx="10154384" cy="2586411"/>
          </a:xfrm>
        </p:grpSpPr>
        <p:pic>
          <p:nvPicPr>
            <p:cNvPr id="1028" name="Picture 4" descr="http://file.zcwz.com/img/images/201408/20140822085406835.jpg"/>
            <p:cNvPicPr>
              <a:picLocks noChangeAspect="1" noChangeArrowheads="1"/>
            </p:cNvPicPr>
            <p:nvPr/>
          </p:nvPicPr>
          <p:blipFill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013" t="7093" r="10969" b="8119"/>
            <a:stretch>
              <a:fillRect/>
            </a:stretch>
          </p:blipFill>
          <p:spPr bwMode="auto">
            <a:xfrm>
              <a:off x="966952" y="1726423"/>
              <a:ext cx="2151994" cy="2129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" name="文本框 1"/>
            <p:cNvSpPr txBox="1"/>
            <p:nvPr/>
          </p:nvSpPr>
          <p:spPr>
            <a:xfrm>
              <a:off x="1061547" y="3873060"/>
              <a:ext cx="1776248" cy="430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/>
                <a:t>bearing</a:t>
              </a:r>
              <a:endParaRPr lang="zh-CN" altLang="en-US" dirty="0"/>
            </a:p>
          </p:txBody>
        </p:sp>
        <p:pic>
          <p:nvPicPr>
            <p:cNvPr id="1030" name="Picture 6" descr="https://p0.ssl.qhimgs1.com/sdr/400__/t012e95b41622c46d4a.gif"/>
            <p:cNvPicPr>
              <a:picLocks noChangeAspect="1" noChangeArrowheads="1" noCrop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4289560" y="1722700"/>
              <a:ext cx="2835028" cy="21333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" name="文本框 10"/>
            <p:cNvSpPr txBox="1"/>
            <p:nvPr/>
          </p:nvSpPr>
          <p:spPr>
            <a:xfrm>
              <a:off x="4322082" y="3872661"/>
              <a:ext cx="2752961" cy="430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frictional transmission </a:t>
              </a:r>
              <a:endParaRPr lang="en-US" altLang="zh-CN" dirty="0"/>
            </a:p>
          </p:txBody>
        </p: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85017" y="1727987"/>
              <a:ext cx="2836319" cy="2128071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>
              <a:off x="8515726" y="3878525"/>
              <a:ext cx="2374900" cy="4305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/>
                <a:t>lubricating system</a:t>
              </a:r>
              <a:endParaRPr lang="en-US" altLang="zh-CN" dirty="0"/>
            </a:p>
          </p:txBody>
        </p:sp>
      </p:grpSp>
      <p:pic>
        <p:nvPicPr>
          <p:cNvPr id="1032" name="Picture 8" descr="http://cdn.feeyo.com/news/121211/12121103411836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322" y="4560155"/>
            <a:ext cx="3307233" cy="2127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5b0988e595225.cdn.sohucs.com/images/20181018/2e9df1f7349f4b40ba70d77441a349a8.gif"/>
          <p:cNvPicPr>
            <a:picLocks noChangeAspect="1" noChangeArrowheads="1" noCrop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033895" y="4560155"/>
            <a:ext cx="3914775" cy="2133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下箭头 9"/>
          <p:cNvSpPr/>
          <p:nvPr/>
        </p:nvSpPr>
        <p:spPr>
          <a:xfrm>
            <a:off x="4959985" y="3933190"/>
            <a:ext cx="1555750" cy="48641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36" name="Picture 12" descr="10年前，美国就对中国下了“太空封杀令”|空间站_新浪财经_新浪网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6632" y="4560155"/>
            <a:ext cx="3463605" cy="21262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557780" y="3917315"/>
            <a:ext cx="206629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MASS</a:t>
            </a:r>
            <a:endParaRPr lang="en-US" altLang="zh-CN" sz="24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6933565" y="3917315"/>
            <a:ext cx="465201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 MAINTENANCE COST</a:t>
            </a:r>
            <a:endParaRPr lang="en-US" altLang="zh-CN" sz="2400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05307" y="1417577"/>
            <a:ext cx="1062507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/>
              <a:t>       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241738" y="1194282"/>
            <a:ext cx="6316717" cy="5526656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algn="just">
              <a:spcAft>
                <a:spcPts val="1800"/>
              </a:spcAft>
              <a:buClrTx/>
              <a:buSzTx/>
              <a:buFontTx/>
            </a:pPr>
            <a:r>
              <a:rPr lang="en-US" sz="2800" b="1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Nowaday’s research on bionic structure of human bone.</a:t>
            </a:r>
            <a:endParaRPr sz="2800" b="1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algn="just"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24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1. There is a lack of a simple bone microstructure modeling method, and it is difficult for commercial CAD software to realize the modeling of </a:t>
            </a:r>
            <a:r>
              <a:rPr lang="en-US" sz="24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fractal</a:t>
            </a:r>
            <a:r>
              <a:rPr sz="24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graphics.</a:t>
            </a:r>
            <a:endParaRPr sz="2400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  <a:p>
            <a:pPr algn="just">
              <a:spcBef>
                <a:spcPts val="60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sz="2400" dirty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 2. There are few studies on the physical properties of bone microstructures and applications in mechanical </a:t>
            </a:r>
            <a:r>
              <a:rPr sz="2400" dirty="0" smtClean="0">
                <a:latin typeface="Times New Roman" panose="02020603050405020304" charset="0"/>
                <a:ea typeface="黑体" panose="02010609060101010101" pitchFamily="49" charset="-122"/>
                <a:cs typeface="Times New Roman" panose="02020603050405020304" charset="0"/>
                <a:sym typeface="+mn-ea"/>
              </a:rPr>
              <a:t>products</a:t>
            </a:r>
            <a:endParaRPr sz="2400" dirty="0">
              <a:latin typeface="Times New Roman" panose="02020603050405020304" charset="0"/>
              <a:ea typeface="黑体" panose="02010609060101010101" pitchFamily="49" charset="-122"/>
              <a:cs typeface="Times New Roman" panose="02020603050405020304" charset="0"/>
              <a:sym typeface="+mn-ea"/>
            </a:endParaRPr>
          </a:p>
        </p:txBody>
      </p:sp>
      <p:sp>
        <p:nvSpPr>
          <p:cNvPr id="41" name="文本框 41"/>
          <p:cNvSpPr txBox="1"/>
          <p:nvPr/>
        </p:nvSpPr>
        <p:spPr>
          <a:xfrm>
            <a:off x="6424340" y="5697656"/>
            <a:ext cx="5662295" cy="289560"/>
          </a:xfrm>
          <a:prstGeom prst="rect">
            <a:avLst/>
          </a:prstGeom>
          <a:noFill/>
          <a:ln w="6350">
            <a:noFill/>
          </a:ln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noAutofit/>
          </a:bodyPr>
          <a:lstStyle/>
          <a:p>
            <a:pPr algn="ctr" fontAlgn="base" hangingPunct="0"/>
            <a:r>
              <a:rPr lang="en-US" altLang="zh-CN" sz="2000" kern="100" dirty="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 In </a:t>
            </a:r>
            <a:r>
              <a:rPr lang="en-US" altLang="zh-CN" sz="2000" i="1" kern="100" dirty="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Fractal Design Boosts Extrusion-Based 3D Printing of Bone-Mimicking</a:t>
            </a:r>
            <a:r>
              <a:rPr lang="en-US" altLang="zh-CN" sz="2000" kern="100" dirty="0">
                <a:latin typeface="Times New Roman" panose="02020603050405020304"/>
                <a:ea typeface="宋体" panose="02010600030101010101" pitchFamily="2" charset="-122"/>
                <a:cs typeface="Times New Roman" panose="02020603050405020304"/>
                <a:sym typeface="Times New Roman" panose="02020603050405020304"/>
              </a:rPr>
              <a:t>, the authors propose a biomimetic scheme for the fractal structure of bones.</a:t>
            </a:r>
            <a:endParaRPr lang="en-US" altLang="zh-CN" sz="2000" kern="100" dirty="0">
              <a:latin typeface="Times New Roman" panose="02020603050405020304"/>
              <a:ea typeface="宋体" panose="02010600030101010101" pitchFamily="2" charset="-122"/>
              <a:cs typeface="Times New Roman" panose="02020603050405020304"/>
              <a:sym typeface="Times New Roman" panose="02020603050405020304"/>
            </a:endParaRPr>
          </a:p>
        </p:txBody>
      </p:sp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7347585" y="1602243"/>
            <a:ext cx="4006215" cy="4022725"/>
          </a:xfrm>
          <a:prstGeom prst="rect">
            <a:avLst/>
          </a:prstGeom>
        </p:spPr>
      </p:pic>
      <p:sp>
        <p:nvSpPr>
          <p:cNvPr id="8" name="标题 1"/>
          <p:cNvSpPr>
            <a:spLocks noGrp="1"/>
          </p:cNvSpPr>
          <p:nvPr>
            <p:ph type="title"/>
          </p:nvPr>
        </p:nvSpPr>
        <p:spPr>
          <a:xfrm>
            <a:off x="801413" y="190412"/>
            <a:ext cx="10515600" cy="666609"/>
          </a:xfrm>
        </p:spPr>
        <p:txBody>
          <a:bodyPr>
            <a:normAutofit/>
          </a:bodyPr>
          <a:lstStyle/>
          <a:p>
            <a:r>
              <a:rPr lang="en-US" altLang="zh-CN" sz="3600" dirty="0">
                <a:latin typeface="+mn-lt"/>
              </a:rPr>
              <a:t>4</a:t>
            </a:r>
            <a:r>
              <a:rPr lang="en-US" altLang="zh-CN" sz="3600" dirty="0" smtClean="0">
                <a:latin typeface="+mn-lt"/>
              </a:rPr>
              <a:t>. </a:t>
            </a:r>
            <a:r>
              <a:rPr lang="en-US" altLang="zh-CN" sz="3600" dirty="0">
                <a:latin typeface="+mn-lt"/>
              </a:rPr>
              <a:t>Discussion and conclusion</a:t>
            </a:r>
            <a:endParaRPr lang="zh-CN" altLang="en-US" sz="360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BEAUTIFY_FLAG" val="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BEAUTIFY_FLAG" val="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UNIT_PLACING_PICTURE_USER_VIEWPORT" val="{&quot;height&quot;:6150.300787401575,&quot;width&quot;:4164.212598425197}"/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BEAUTIFY_FLAG" val=""/>
</p:tagLst>
</file>

<file path=ppt/tags/tag13.xml><?xml version="1.0" encoding="utf-8"?>
<p:tagLst xmlns:p="http://schemas.openxmlformats.org/presentationml/2006/main">
  <p:tag name="KSO_WM_BEAUTIFY_FLAG" val=""/>
</p:tagLst>
</file>

<file path=ppt/tags/tag14.xml><?xml version="1.0" encoding="utf-8"?>
<p:tagLst xmlns:p="http://schemas.openxmlformats.org/presentationml/2006/main">
  <p:tag name="KSO_WM_BEAUTIFY_FLAG" val=""/>
</p:tagLst>
</file>

<file path=ppt/tags/tag15.xml><?xml version="1.0" encoding="utf-8"?>
<p:tagLst xmlns:p="http://schemas.openxmlformats.org/presentationml/2006/main">
  <p:tag name="KSO_WM_BEAUTIFY_FLAG" val=""/>
</p:tagLst>
</file>

<file path=ppt/tags/tag16.xml><?xml version="1.0" encoding="utf-8"?>
<p:tagLst xmlns:p="http://schemas.openxmlformats.org/presentationml/2006/main">
  <p:tag name="KSO_WM_BEAUTIFY_FLAG" val="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</p:tagLst>
</file>

<file path=ppt/tags/tag20.xml><?xml version="1.0" encoding="utf-8"?>
<p:tagLst xmlns:p="http://schemas.openxmlformats.org/presentationml/2006/main">
  <p:tag name="KSO_WM_UNIT_PLACING_PICTURE_USER_VIEWPORT" val="{&quot;height&quot;:3490,&quot;width&quot;:6467}"/>
</p:tagLst>
</file>

<file path=ppt/tags/tag21.xml><?xml version="1.0" encoding="utf-8"?>
<p:tagLst xmlns:p="http://schemas.openxmlformats.org/presentationml/2006/main">
  <p:tag name="KSO_WM_BEAUTIFY_FLAG" val=""/>
</p:tagLst>
</file>

<file path=ppt/tags/tag22.xml><?xml version="1.0" encoding="utf-8"?>
<p:tagLst xmlns:p="http://schemas.openxmlformats.org/presentationml/2006/main">
  <p:tag name="KSO_WM_BEAUTIFY_FLAG" val=""/>
</p:tagLst>
</file>

<file path=ppt/tags/tag23.xml><?xml version="1.0" encoding="utf-8"?>
<p:tagLst xmlns:p="http://schemas.openxmlformats.org/presentationml/2006/main">
  <p:tag name="KSO_WM_BEAUTIFY_FLAG" val=""/>
</p:tagLst>
</file>

<file path=ppt/tags/tag24.xml><?xml version="1.0" encoding="utf-8"?>
<p:tagLst xmlns:p="http://schemas.openxmlformats.org/presentationml/2006/main">
  <p:tag name="KSO_WM_UNIT_PLACING_PICTURE_USER_VIEWPORT" val="{&quot;height&quot;:6150.300787401575,&quot;width&quot;:4164.212598425197}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UNIT_PLACING_PICTURE_USER_VIEWPORT" val="{&quot;height&quot;:893.7952755905511,&quot;width&quot;:2364.448818897638}"/>
</p:tagLst>
</file>

<file path=ppt/tags/tag27.xml><?xml version="1.0" encoding="utf-8"?>
<p:tagLst xmlns:p="http://schemas.openxmlformats.org/presentationml/2006/main">
  <p:tag name="KSO_WM_BEAUTIFY_FLAG" val=""/>
</p:tagLst>
</file>

<file path=ppt/tags/tag28.xml><?xml version="1.0" encoding="utf-8"?>
<p:tagLst xmlns:p="http://schemas.openxmlformats.org/presentationml/2006/main">
  <p:tag name="KSO_WM_BEAUTIFY_FLAG" val=""/>
</p:tagLst>
</file>

<file path=ppt/tags/tag29.xml><?xml version="1.0" encoding="utf-8"?>
<p:tagLst xmlns:p="http://schemas.openxmlformats.org/presentationml/2006/main">
  <p:tag name="KSO_WM_BEAUTIFY_FLAG" val=""/>
</p:tagLst>
</file>

<file path=ppt/tags/tag30.xml><?xml version="1.0" encoding="utf-8"?>
<p:tagLst xmlns:p="http://schemas.openxmlformats.org/presentationml/2006/main">
  <p:tag name="KSO_WM_BEAUTIFY_FLAG" val=""/>
</p:tagLst>
</file>

<file path=ppt/tags/tag31.xml><?xml version="1.0" encoding="utf-8"?>
<p:tagLst xmlns:p="http://schemas.openxmlformats.org/presentationml/2006/main">
  <p:tag name="KSO_WM_BEAUTIFY_FLAG" val=""/>
</p:tagLst>
</file>

<file path=ppt/tags/tag32.xml><?xml version="1.0" encoding="utf-8"?>
<p:tagLst xmlns:p="http://schemas.openxmlformats.org/presentationml/2006/main">
  <p:tag name="KSO_WM_BEAUTIFY_FLAG" val=""/>
</p:tagLst>
</file>

<file path=ppt/tags/tag33.xml><?xml version="1.0" encoding="utf-8"?>
<p:tagLst xmlns:p="http://schemas.openxmlformats.org/presentationml/2006/main">
  <p:tag name="KSO_WM_BEAUTIFY_FLAG" val=""/>
</p:tagLst>
</file>

<file path=ppt/tags/tag34.xml><?xml version="1.0" encoding="utf-8"?>
<p:tagLst xmlns:p="http://schemas.openxmlformats.org/presentationml/2006/main">
  <p:tag name="COMMONDATA" val="eyJoZGlkIjoiNWM4MjRjN2M0MzhjYzcxOGJiNDczMTM1ZDdjMTdjMmMifQ=="/>
  <p:tag name="KSO_WPP_MARK_KEY" val="b34ecbf8-bb90-4420-b2ab-efe689a05f7b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微软雅黑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4772</Words>
  <Application>WPS 演示</Application>
  <PresentationFormat>宽屏</PresentationFormat>
  <Paragraphs>168</Paragraphs>
  <Slides>10</Slides>
  <Notes>1</Notes>
  <HiddenSlides>0</HiddenSlides>
  <MMClips>4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3" baseType="lpstr">
      <vt:lpstr>Arial</vt:lpstr>
      <vt:lpstr>宋体</vt:lpstr>
      <vt:lpstr>Wingdings</vt:lpstr>
      <vt:lpstr>Gadugi</vt:lpstr>
      <vt:lpstr>Times New Roman</vt:lpstr>
      <vt:lpstr>黑体</vt:lpstr>
      <vt:lpstr>Times New Roman</vt:lpstr>
      <vt:lpstr>微软雅黑</vt:lpstr>
      <vt:lpstr>Arial Unicode MS</vt:lpstr>
      <vt:lpstr>Arial Black</vt:lpstr>
      <vt:lpstr>等线</vt:lpstr>
      <vt:lpstr>Calibri</vt:lpstr>
      <vt:lpstr>Office 主题​​</vt:lpstr>
      <vt:lpstr>PowerPoint 演示文稿</vt:lpstr>
      <vt:lpstr>1. Background and Purpose</vt:lpstr>
      <vt:lpstr>1. Background and Purpose</vt:lpstr>
      <vt:lpstr>1. Background and Purpose</vt:lpstr>
      <vt:lpstr>2. Material and Method</vt:lpstr>
      <vt:lpstr>3. Results</vt:lpstr>
      <vt:lpstr>3. Results</vt:lpstr>
      <vt:lpstr>4. Conclusion</vt:lpstr>
      <vt:lpstr>5. Appendix</vt:lpstr>
      <vt:lpstr>4. Discussion and conclusion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英才计划研究方向</dc:title>
  <dc:creator>tswang0410@163.com</dc:creator>
  <cp:lastModifiedBy>father of P.E.K.K.A</cp:lastModifiedBy>
  <cp:revision>164</cp:revision>
  <dcterms:created xsi:type="dcterms:W3CDTF">2021-12-05T13:58:00Z</dcterms:created>
  <dcterms:modified xsi:type="dcterms:W3CDTF">2023-11-01T14:50:13Z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2B8F01690A53487AA935E07A4BB3A8FE_13</vt:lpwstr>
  </property>
  <property fmtid="{D5CDD505-2E9C-101B-9397-08002B2CF9AE}" pid="3" name="KSOProductBuildVer">
    <vt:lpwstr>2052-12.1.0.15712</vt:lpwstr>
  </property>
</Properties>
</file>